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sldIdLst>
    <p:sldId id="256" r:id="rId2"/>
    <p:sldId id="263" r:id="rId3"/>
    <p:sldId id="261" r:id="rId4"/>
    <p:sldId id="290" r:id="rId5"/>
    <p:sldId id="291" r:id="rId6"/>
    <p:sldId id="374" r:id="rId7"/>
    <p:sldId id="373" r:id="rId8"/>
    <p:sldId id="366" r:id="rId9"/>
    <p:sldId id="371" r:id="rId10"/>
    <p:sldId id="372" r:id="rId11"/>
    <p:sldId id="375" r:id="rId12"/>
    <p:sldId id="295" r:id="rId13"/>
    <p:sldId id="376" r:id="rId14"/>
    <p:sldId id="298" r:id="rId15"/>
    <p:sldId id="377" r:id="rId16"/>
    <p:sldId id="378" r:id="rId17"/>
    <p:sldId id="302" r:id="rId18"/>
    <p:sldId id="315" r:id="rId19"/>
    <p:sldId id="369" r:id="rId20"/>
    <p:sldId id="316" r:id="rId21"/>
    <p:sldId id="384" r:id="rId22"/>
    <p:sldId id="317" r:id="rId23"/>
    <p:sldId id="318" r:id="rId24"/>
    <p:sldId id="319" r:id="rId25"/>
    <p:sldId id="320" r:id="rId26"/>
    <p:sldId id="370" r:id="rId27"/>
    <p:sldId id="331" r:id="rId28"/>
    <p:sldId id="360" r:id="rId29"/>
    <p:sldId id="303" r:id="rId30"/>
    <p:sldId id="322" r:id="rId31"/>
    <p:sldId id="323" r:id="rId32"/>
    <p:sldId id="324" r:id="rId33"/>
    <p:sldId id="325" r:id="rId34"/>
    <p:sldId id="327" r:id="rId35"/>
    <p:sldId id="330" r:id="rId36"/>
    <p:sldId id="346" r:id="rId37"/>
    <p:sldId id="347" r:id="rId38"/>
    <p:sldId id="349" r:id="rId39"/>
    <p:sldId id="351" r:id="rId40"/>
    <p:sldId id="350" r:id="rId41"/>
    <p:sldId id="348" r:id="rId42"/>
    <p:sldId id="304" r:id="rId43"/>
    <p:sldId id="336" r:id="rId44"/>
    <p:sldId id="337" r:id="rId45"/>
    <p:sldId id="338" r:id="rId46"/>
    <p:sldId id="339" r:id="rId47"/>
    <p:sldId id="341" r:id="rId48"/>
    <p:sldId id="342" r:id="rId49"/>
    <p:sldId id="343" r:id="rId50"/>
    <p:sldId id="353" r:id="rId51"/>
    <p:sldId id="355" r:id="rId52"/>
    <p:sldId id="357" r:id="rId53"/>
    <p:sldId id="358" r:id="rId54"/>
    <p:sldId id="352" r:id="rId55"/>
    <p:sldId id="359" r:id="rId56"/>
    <p:sldId id="308" r:id="rId57"/>
    <p:sldId id="309" r:id="rId58"/>
    <p:sldId id="310" r:id="rId59"/>
    <p:sldId id="311" r:id="rId60"/>
    <p:sldId id="312" r:id="rId61"/>
    <p:sldId id="313" r:id="rId62"/>
    <p:sldId id="305" r:id="rId63"/>
    <p:sldId id="362" r:id="rId64"/>
    <p:sldId id="363" r:id="rId65"/>
    <p:sldId id="364" r:id="rId66"/>
    <p:sldId id="365" r:id="rId67"/>
    <p:sldId id="306" r:id="rId68"/>
    <p:sldId id="367" r:id="rId69"/>
    <p:sldId id="368" r:id="rId70"/>
    <p:sldId id="381" r:id="rId71"/>
    <p:sldId id="383" r:id="rId72"/>
    <p:sldId id="379" r:id="rId7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65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ADFD84-2198-4613-818B-534ECC340D4D}"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fr-FR"/>
        </a:p>
      </dgm:t>
    </dgm:pt>
    <dgm:pt modelId="{05035F50-2996-40C0-9DCC-5F581C0F061E}">
      <dgm:prSet phldrT="[Texte]" custT="1"/>
      <dgm:spPr/>
      <dgm:t>
        <a:bodyPr lIns="0" tIns="0" rIns="0" bIns="0"/>
        <a:lstStyle/>
        <a:p>
          <a:r>
            <a:rPr lang="fr-FR" sz="1400" dirty="0">
              <a:latin typeface="Arial" panose="020B0604020202020204" pitchFamily="34" charset="0"/>
              <a:cs typeface="Arial" panose="020B0604020202020204" pitchFamily="34" charset="0"/>
            </a:rPr>
            <a:t>1- Des salariés-citoyens exposés à la pandémie</a:t>
          </a:r>
        </a:p>
      </dgm:t>
    </dgm:pt>
    <dgm:pt modelId="{293F7D65-D223-4CAA-85A8-AD864105C258}" type="parTrans" cxnId="{FA55AE6F-63C6-4378-AF91-0DFD9C7E329A}">
      <dgm:prSet/>
      <dgm:spPr/>
      <dgm:t>
        <a:bodyPr/>
        <a:lstStyle/>
        <a:p>
          <a:endParaRPr lang="fr-FR" sz="1400">
            <a:latin typeface="Arial" panose="020B0604020202020204" pitchFamily="34" charset="0"/>
            <a:cs typeface="Arial" panose="020B0604020202020204" pitchFamily="34" charset="0"/>
          </a:endParaRPr>
        </a:p>
      </dgm:t>
    </dgm:pt>
    <dgm:pt modelId="{08515481-E766-4D7A-A73A-874407DFFC66}" type="sibTrans" cxnId="{FA55AE6F-63C6-4378-AF91-0DFD9C7E329A}">
      <dgm:prSet custT="1"/>
      <dgm:spPr/>
      <dgm:t>
        <a:bodyPr/>
        <a:lstStyle/>
        <a:p>
          <a:endParaRPr lang="fr-FR" sz="1400">
            <a:latin typeface="Arial" panose="020B0604020202020204" pitchFamily="34" charset="0"/>
            <a:cs typeface="Arial" panose="020B0604020202020204" pitchFamily="34" charset="0"/>
          </a:endParaRPr>
        </a:p>
      </dgm:t>
    </dgm:pt>
    <dgm:pt modelId="{0A40D6D6-06F8-469F-BCB6-FB42696C1642}">
      <dgm:prSet phldrT="[Texte]" custT="1"/>
      <dgm:spPr>
        <a:solidFill>
          <a:srgbClr val="3B43DB">
            <a:hueOff val="0"/>
            <a:satOff val="0"/>
            <a:lumOff val="0"/>
            <a:alphaOff val="0"/>
          </a:srgbClr>
        </a:solidFill>
        <a:ln w="15875" cap="rnd" cmpd="sng" algn="ctr">
          <a:solidFill>
            <a:srgbClr val="FFFFFF">
              <a:hueOff val="0"/>
              <a:satOff val="0"/>
              <a:lumOff val="0"/>
              <a:alphaOff val="0"/>
            </a:srgbClr>
          </a:solidFill>
          <a:prstDash val="solid"/>
        </a:ln>
        <a:effectLst/>
      </dgm:spPr>
      <dgm:t>
        <a:bodyPr spcFirstLastPara="0" vert="horz" wrap="square" lIns="0" tIns="0" rIns="0" bIns="0" numCol="1" spcCol="1270" anchor="ctr" anchorCtr="0"/>
        <a:lstStyle/>
        <a:p>
          <a:pPr marL="0" lvl="0" indent="0" algn="ctr" defTabSz="622300">
            <a:lnSpc>
              <a:spcPct val="90000"/>
            </a:lnSpc>
            <a:spcBef>
              <a:spcPct val="0"/>
            </a:spcBef>
            <a:spcAft>
              <a:spcPct val="35000"/>
            </a:spcAft>
            <a:buNone/>
          </a:pPr>
          <a:r>
            <a:rPr lang="fr-FR" sz="1400" kern="1200" dirty="0">
              <a:solidFill>
                <a:srgbClr val="FFFFFF"/>
              </a:solidFill>
              <a:latin typeface="Arial" panose="020B0604020202020204" pitchFamily="34" charset="0"/>
              <a:ea typeface="+mn-ea"/>
              <a:cs typeface="Arial" panose="020B0604020202020204" pitchFamily="34" charset="0"/>
            </a:rPr>
            <a:t>2- Une entreprise organisée</a:t>
          </a:r>
        </a:p>
      </dgm:t>
    </dgm:pt>
    <dgm:pt modelId="{ED1EB691-4D95-44B5-9141-49E4593697B9}" type="parTrans" cxnId="{5E4A9905-0014-4BE7-AB69-6C20ADA9968F}">
      <dgm:prSet/>
      <dgm:spPr/>
      <dgm:t>
        <a:bodyPr/>
        <a:lstStyle/>
        <a:p>
          <a:endParaRPr lang="fr-FR" sz="1400">
            <a:latin typeface="Arial" panose="020B0604020202020204" pitchFamily="34" charset="0"/>
            <a:cs typeface="Arial" panose="020B0604020202020204" pitchFamily="34" charset="0"/>
          </a:endParaRPr>
        </a:p>
      </dgm:t>
    </dgm:pt>
    <dgm:pt modelId="{C9BE4D61-5A12-4590-A47D-803683E915E6}" type="sibTrans" cxnId="{5E4A9905-0014-4BE7-AB69-6C20ADA9968F}">
      <dgm:prSet custT="1"/>
      <dgm:spPr/>
      <dgm:t>
        <a:bodyPr/>
        <a:lstStyle/>
        <a:p>
          <a:endParaRPr lang="fr-FR" sz="1400">
            <a:latin typeface="Arial" panose="020B0604020202020204" pitchFamily="34" charset="0"/>
            <a:cs typeface="Arial" panose="020B0604020202020204" pitchFamily="34" charset="0"/>
          </a:endParaRPr>
        </a:p>
      </dgm:t>
    </dgm:pt>
    <dgm:pt modelId="{48E6FB09-65D5-418A-8C2C-8A5EC150B3FE}">
      <dgm:prSet phldrT="[Texte]" custT="1"/>
      <dgm:spPr/>
      <dgm:t>
        <a:bodyPr lIns="0" tIns="0" rIns="0" bIns="0"/>
        <a:lstStyle/>
        <a:p>
          <a:r>
            <a:rPr lang="fr-FR" sz="1400" dirty="0">
              <a:latin typeface="Arial" panose="020B0604020202020204" pitchFamily="34" charset="0"/>
              <a:cs typeface="Arial" panose="020B0604020202020204" pitchFamily="34" charset="0"/>
            </a:rPr>
            <a:t>3- Des risques identifiés</a:t>
          </a:r>
        </a:p>
      </dgm:t>
    </dgm:pt>
    <dgm:pt modelId="{7AC984C5-6198-4CD2-BE42-D60C6C5AD4EA}" type="parTrans" cxnId="{FA36C249-C08C-4DD8-A982-40E8CE0F2F9F}">
      <dgm:prSet/>
      <dgm:spPr/>
      <dgm:t>
        <a:bodyPr/>
        <a:lstStyle/>
        <a:p>
          <a:endParaRPr lang="fr-FR" sz="1400">
            <a:latin typeface="Arial" panose="020B0604020202020204" pitchFamily="34" charset="0"/>
            <a:cs typeface="Arial" panose="020B0604020202020204" pitchFamily="34" charset="0"/>
          </a:endParaRPr>
        </a:p>
      </dgm:t>
    </dgm:pt>
    <dgm:pt modelId="{65C279EC-FBAD-4A77-9B25-1116F16922D2}" type="sibTrans" cxnId="{FA36C249-C08C-4DD8-A982-40E8CE0F2F9F}">
      <dgm:prSet custT="1"/>
      <dgm:spPr/>
      <dgm:t>
        <a:bodyPr/>
        <a:lstStyle/>
        <a:p>
          <a:endParaRPr lang="fr-FR" sz="1400">
            <a:latin typeface="Arial" panose="020B0604020202020204" pitchFamily="34" charset="0"/>
            <a:cs typeface="Arial" panose="020B0604020202020204" pitchFamily="34" charset="0"/>
          </a:endParaRPr>
        </a:p>
      </dgm:t>
    </dgm:pt>
    <dgm:pt modelId="{35E35D24-9252-4672-9E44-A3B356DB280C}">
      <dgm:prSet phldrT="[Texte]" custT="1"/>
      <dgm:spPr/>
      <dgm:t>
        <a:bodyPr lIns="0" tIns="0" rIns="0" bIns="0"/>
        <a:lstStyle/>
        <a:p>
          <a:r>
            <a:rPr lang="fr-FR" sz="1400" dirty="0">
              <a:latin typeface="Arial" panose="020B0604020202020204" pitchFamily="34" charset="0"/>
              <a:cs typeface="Arial" panose="020B0604020202020204" pitchFamily="34" charset="0"/>
            </a:rPr>
            <a:t>4- Des mesures de prévention et de protection de circonstance</a:t>
          </a:r>
        </a:p>
      </dgm:t>
    </dgm:pt>
    <dgm:pt modelId="{40270843-047F-4633-93CE-60391BBE8A6C}" type="parTrans" cxnId="{6AAD330A-834F-418F-8B34-111AF40D48BC}">
      <dgm:prSet/>
      <dgm:spPr/>
      <dgm:t>
        <a:bodyPr/>
        <a:lstStyle/>
        <a:p>
          <a:endParaRPr lang="fr-FR" sz="1400">
            <a:latin typeface="Arial" panose="020B0604020202020204" pitchFamily="34" charset="0"/>
            <a:cs typeface="Arial" panose="020B0604020202020204" pitchFamily="34" charset="0"/>
          </a:endParaRPr>
        </a:p>
      </dgm:t>
    </dgm:pt>
    <dgm:pt modelId="{814CBEB0-BDF8-4A86-A5CF-EBFB8C67260A}" type="sibTrans" cxnId="{6AAD330A-834F-418F-8B34-111AF40D48BC}">
      <dgm:prSet custT="1"/>
      <dgm:spPr/>
      <dgm:t>
        <a:bodyPr/>
        <a:lstStyle/>
        <a:p>
          <a:endParaRPr lang="fr-FR" sz="1400">
            <a:latin typeface="Arial" panose="020B0604020202020204" pitchFamily="34" charset="0"/>
            <a:cs typeface="Arial" panose="020B0604020202020204" pitchFamily="34" charset="0"/>
          </a:endParaRPr>
        </a:p>
      </dgm:t>
    </dgm:pt>
    <dgm:pt modelId="{70FA0F94-C2EE-475A-BB33-8DE2D9AAB974}">
      <dgm:prSet phldrT="[Texte]" custT="1"/>
      <dgm:spPr/>
      <dgm:t>
        <a:bodyPr lIns="0" tIns="0" rIns="0" bIns="0"/>
        <a:lstStyle/>
        <a:p>
          <a:r>
            <a:rPr lang="fr-FR" sz="1400" dirty="0">
              <a:latin typeface="Arial" panose="020B0604020202020204" pitchFamily="34" charset="0"/>
              <a:cs typeface="Arial" panose="020B0604020202020204" pitchFamily="34" charset="0"/>
            </a:rPr>
            <a:t>5- Un personnel informé</a:t>
          </a:r>
        </a:p>
      </dgm:t>
    </dgm:pt>
    <dgm:pt modelId="{B4888A4B-E380-49E2-B57A-0EB1DCD43F64}" type="parTrans" cxnId="{8784AEDF-50C4-480B-98DC-4082D86826C6}">
      <dgm:prSet/>
      <dgm:spPr/>
      <dgm:t>
        <a:bodyPr/>
        <a:lstStyle/>
        <a:p>
          <a:endParaRPr lang="fr-FR" sz="1400">
            <a:latin typeface="Arial" panose="020B0604020202020204" pitchFamily="34" charset="0"/>
            <a:cs typeface="Arial" panose="020B0604020202020204" pitchFamily="34" charset="0"/>
          </a:endParaRPr>
        </a:p>
      </dgm:t>
    </dgm:pt>
    <dgm:pt modelId="{26356C90-BE59-4D04-AD24-C81853F6C0FF}" type="sibTrans" cxnId="{8784AEDF-50C4-480B-98DC-4082D86826C6}">
      <dgm:prSet custT="1"/>
      <dgm:spPr/>
      <dgm:t>
        <a:bodyPr/>
        <a:lstStyle/>
        <a:p>
          <a:endParaRPr lang="fr-FR" sz="1400">
            <a:latin typeface="Arial" panose="020B0604020202020204" pitchFamily="34" charset="0"/>
            <a:cs typeface="Arial" panose="020B0604020202020204" pitchFamily="34" charset="0"/>
          </a:endParaRPr>
        </a:p>
      </dgm:t>
    </dgm:pt>
    <dgm:pt modelId="{EE1CF796-98A1-42B3-83C3-2F5B673172AA}">
      <dgm:prSet custT="1"/>
      <dgm:spPr/>
      <dgm:t>
        <a:bodyPr lIns="0" tIns="0" rIns="0" bIns="0"/>
        <a:lstStyle/>
        <a:p>
          <a:r>
            <a:rPr lang="fr-FR" sz="1400" dirty="0">
              <a:latin typeface="Arial" panose="020B0604020202020204" pitchFamily="34" charset="0"/>
              <a:cs typeface="Arial" panose="020B0604020202020204" pitchFamily="34" charset="0"/>
            </a:rPr>
            <a:t>6- Un suivi et un pilotage de la situation</a:t>
          </a:r>
        </a:p>
      </dgm:t>
    </dgm:pt>
    <dgm:pt modelId="{03166958-62A0-40DE-9480-DB589D41688C}" type="parTrans" cxnId="{ED3EFF91-46A2-4AE7-8580-3D1C12BDE081}">
      <dgm:prSet/>
      <dgm:spPr/>
      <dgm:t>
        <a:bodyPr/>
        <a:lstStyle/>
        <a:p>
          <a:endParaRPr lang="fr-FR" sz="1400">
            <a:latin typeface="Arial" panose="020B0604020202020204" pitchFamily="34" charset="0"/>
            <a:cs typeface="Arial" panose="020B0604020202020204" pitchFamily="34" charset="0"/>
          </a:endParaRPr>
        </a:p>
      </dgm:t>
    </dgm:pt>
    <dgm:pt modelId="{74A7C147-ED5D-4D76-8BB4-1DA804A6BFCE}" type="sibTrans" cxnId="{ED3EFF91-46A2-4AE7-8580-3D1C12BDE081}">
      <dgm:prSet custT="1"/>
      <dgm:spPr/>
      <dgm:t>
        <a:bodyPr/>
        <a:lstStyle/>
        <a:p>
          <a:endParaRPr lang="fr-FR" sz="1400">
            <a:latin typeface="Arial" panose="020B0604020202020204" pitchFamily="34" charset="0"/>
            <a:cs typeface="Arial" panose="020B0604020202020204" pitchFamily="34" charset="0"/>
          </a:endParaRPr>
        </a:p>
      </dgm:t>
    </dgm:pt>
    <dgm:pt modelId="{0DCCBA07-8CDD-431F-BCA6-24B35D7C5380}">
      <dgm:prSet custT="1"/>
      <dgm:spPr/>
      <dgm:t>
        <a:bodyPr lIns="0" tIns="0" rIns="0" bIns="0"/>
        <a:lstStyle/>
        <a:p>
          <a:r>
            <a:rPr lang="fr-FR" sz="1400" kern="1200" dirty="0">
              <a:latin typeface="Arial" panose="020B0604020202020204" pitchFamily="34" charset="0"/>
              <a:cs typeface="Arial" panose="020B0604020202020204" pitchFamily="34" charset="0"/>
            </a:rPr>
            <a:t>7- Des améliorations </a:t>
          </a:r>
          <a:r>
            <a:rPr lang="fr-FR" sz="1400" kern="1200" dirty="0">
              <a:solidFill>
                <a:srgbClr val="FFFFFF"/>
              </a:solidFill>
              <a:latin typeface="Arial" panose="020B0604020202020204" pitchFamily="34" charset="0"/>
              <a:ea typeface="+mn-ea"/>
              <a:cs typeface="Arial" panose="020B0604020202020204" pitchFamily="34" charset="0"/>
            </a:rPr>
            <a:t>apportées</a:t>
          </a:r>
        </a:p>
      </dgm:t>
    </dgm:pt>
    <dgm:pt modelId="{D20A49E6-9996-4AF7-B15F-850DD10B320F}" type="parTrans" cxnId="{2942EC05-BF5B-4F23-9B89-7A689D12397B}">
      <dgm:prSet/>
      <dgm:spPr/>
      <dgm:t>
        <a:bodyPr/>
        <a:lstStyle/>
        <a:p>
          <a:endParaRPr lang="fr-FR" sz="1400">
            <a:latin typeface="Arial" panose="020B0604020202020204" pitchFamily="34" charset="0"/>
            <a:cs typeface="Arial" panose="020B0604020202020204" pitchFamily="34" charset="0"/>
          </a:endParaRPr>
        </a:p>
      </dgm:t>
    </dgm:pt>
    <dgm:pt modelId="{AB3360C6-A1F3-421C-80A9-83D7DA8295DC}" type="sibTrans" cxnId="{2942EC05-BF5B-4F23-9B89-7A689D12397B}">
      <dgm:prSet custT="1"/>
      <dgm:spPr/>
      <dgm:t>
        <a:bodyPr/>
        <a:lstStyle/>
        <a:p>
          <a:endParaRPr lang="fr-FR" sz="1400">
            <a:latin typeface="Arial" panose="020B0604020202020204" pitchFamily="34" charset="0"/>
            <a:cs typeface="Arial" panose="020B0604020202020204" pitchFamily="34" charset="0"/>
          </a:endParaRPr>
        </a:p>
      </dgm:t>
    </dgm:pt>
    <dgm:pt modelId="{C841DF73-E116-4CB2-ADE4-D4FE48596A36}" type="pres">
      <dgm:prSet presAssocID="{56ADFD84-2198-4613-818B-534ECC340D4D}" presName="cycle" presStyleCnt="0">
        <dgm:presLayoutVars>
          <dgm:dir/>
          <dgm:resizeHandles val="exact"/>
        </dgm:presLayoutVars>
      </dgm:prSet>
      <dgm:spPr/>
    </dgm:pt>
    <dgm:pt modelId="{3019E177-32FE-403F-8BF0-57B18A73C8F3}" type="pres">
      <dgm:prSet presAssocID="{05035F50-2996-40C0-9DCC-5F581C0F061E}" presName="node" presStyleLbl="node1" presStyleIdx="0" presStyleCnt="7" custScaleX="114561" custScaleY="114044">
        <dgm:presLayoutVars>
          <dgm:bulletEnabled val="1"/>
        </dgm:presLayoutVars>
      </dgm:prSet>
      <dgm:spPr/>
    </dgm:pt>
    <dgm:pt modelId="{1A0401BB-BA46-4186-B3F8-7469D0E12917}" type="pres">
      <dgm:prSet presAssocID="{08515481-E766-4D7A-A73A-874407DFFC66}" presName="sibTrans" presStyleLbl="sibTrans2D1" presStyleIdx="0" presStyleCnt="7"/>
      <dgm:spPr/>
    </dgm:pt>
    <dgm:pt modelId="{566F0317-DF22-4723-AC4B-B8EDACE37C5E}" type="pres">
      <dgm:prSet presAssocID="{08515481-E766-4D7A-A73A-874407DFFC66}" presName="connectorText" presStyleLbl="sibTrans2D1" presStyleIdx="0" presStyleCnt="7"/>
      <dgm:spPr/>
    </dgm:pt>
    <dgm:pt modelId="{FA20F94F-C43D-48E3-A2F9-DD2C207E0D86}" type="pres">
      <dgm:prSet presAssocID="{0A40D6D6-06F8-469F-BCB6-FB42696C1642}" presName="node" presStyleLbl="node1" presStyleIdx="1" presStyleCnt="7" custScaleX="118816" custScaleY="107482">
        <dgm:presLayoutVars>
          <dgm:bulletEnabled val="1"/>
        </dgm:presLayoutVars>
      </dgm:prSet>
      <dgm:spPr>
        <a:xfrm>
          <a:off x="5991608" y="908376"/>
          <a:ext cx="1321121" cy="1321121"/>
        </a:xfrm>
        <a:prstGeom prst="ellipse">
          <a:avLst/>
        </a:prstGeom>
      </dgm:spPr>
    </dgm:pt>
    <dgm:pt modelId="{D5F0D1E6-6746-48DD-BBBB-3EA8A0D95C9F}" type="pres">
      <dgm:prSet presAssocID="{C9BE4D61-5A12-4590-A47D-803683E915E6}" presName="sibTrans" presStyleLbl="sibTrans2D1" presStyleIdx="1" presStyleCnt="7"/>
      <dgm:spPr/>
    </dgm:pt>
    <dgm:pt modelId="{542E66A6-9DDE-4BEE-B373-115876897B7C}" type="pres">
      <dgm:prSet presAssocID="{C9BE4D61-5A12-4590-A47D-803683E915E6}" presName="connectorText" presStyleLbl="sibTrans2D1" presStyleIdx="1" presStyleCnt="7"/>
      <dgm:spPr/>
    </dgm:pt>
    <dgm:pt modelId="{728AF5BD-BEE3-44C6-9C7E-218AEA65B04F}" type="pres">
      <dgm:prSet presAssocID="{48E6FB09-65D5-418A-8C2C-8A5EC150B3FE}" presName="node" presStyleLbl="node1" presStyleIdx="2" presStyleCnt="7" custScaleX="120738" custScaleY="115223" custRadScaleRad="99515" custRadScaleInc="-5023">
        <dgm:presLayoutVars>
          <dgm:bulletEnabled val="1"/>
        </dgm:presLayoutVars>
      </dgm:prSet>
      <dgm:spPr/>
    </dgm:pt>
    <dgm:pt modelId="{876736DA-6BE7-4224-A8BA-8C5E6B4BDB6C}" type="pres">
      <dgm:prSet presAssocID="{65C279EC-FBAD-4A77-9B25-1116F16922D2}" presName="sibTrans" presStyleLbl="sibTrans2D1" presStyleIdx="2" presStyleCnt="7"/>
      <dgm:spPr/>
    </dgm:pt>
    <dgm:pt modelId="{57AF577E-2AFF-4900-AA02-F6F4E545439C}" type="pres">
      <dgm:prSet presAssocID="{65C279EC-FBAD-4A77-9B25-1116F16922D2}" presName="connectorText" presStyleLbl="sibTrans2D1" presStyleIdx="2" presStyleCnt="7"/>
      <dgm:spPr/>
    </dgm:pt>
    <dgm:pt modelId="{0D1AB0BA-1330-4D9B-BF77-B93E58391D44}" type="pres">
      <dgm:prSet presAssocID="{35E35D24-9252-4672-9E44-A3B356DB280C}" presName="node" presStyleLbl="node1" presStyleIdx="3" presStyleCnt="7" custScaleX="118094" custScaleY="109594" custRadScaleRad="96286" custRadScaleInc="-4159">
        <dgm:presLayoutVars>
          <dgm:bulletEnabled val="1"/>
        </dgm:presLayoutVars>
      </dgm:prSet>
      <dgm:spPr/>
    </dgm:pt>
    <dgm:pt modelId="{0E4126B0-1E2A-47A4-90CB-A0F6CA1ADF5E}" type="pres">
      <dgm:prSet presAssocID="{814CBEB0-BDF8-4A86-A5CF-EBFB8C67260A}" presName="sibTrans" presStyleLbl="sibTrans2D1" presStyleIdx="3" presStyleCnt="7"/>
      <dgm:spPr/>
    </dgm:pt>
    <dgm:pt modelId="{F9949973-5209-492B-9E96-E19F368CAD0A}" type="pres">
      <dgm:prSet presAssocID="{814CBEB0-BDF8-4A86-A5CF-EBFB8C67260A}" presName="connectorText" presStyleLbl="sibTrans2D1" presStyleIdx="3" presStyleCnt="7"/>
      <dgm:spPr/>
    </dgm:pt>
    <dgm:pt modelId="{CA53B433-9EA0-4876-9315-C960119E14E2}" type="pres">
      <dgm:prSet presAssocID="{70FA0F94-C2EE-475A-BB33-8DE2D9AAB974}" presName="node" presStyleLbl="node1" presStyleIdx="4" presStyleCnt="7" custScaleX="115855" custScaleY="103206" custRadScaleRad="97932" custRadScaleInc="2271">
        <dgm:presLayoutVars>
          <dgm:bulletEnabled val="1"/>
        </dgm:presLayoutVars>
      </dgm:prSet>
      <dgm:spPr/>
    </dgm:pt>
    <dgm:pt modelId="{8177B769-27D7-4C08-A397-201003A77672}" type="pres">
      <dgm:prSet presAssocID="{26356C90-BE59-4D04-AD24-C81853F6C0FF}" presName="sibTrans" presStyleLbl="sibTrans2D1" presStyleIdx="4" presStyleCnt="7"/>
      <dgm:spPr/>
    </dgm:pt>
    <dgm:pt modelId="{61620BB4-C0F8-4F70-A0E6-D8E47651A63D}" type="pres">
      <dgm:prSet presAssocID="{26356C90-BE59-4D04-AD24-C81853F6C0FF}" presName="connectorText" presStyleLbl="sibTrans2D1" presStyleIdx="4" presStyleCnt="7"/>
      <dgm:spPr/>
    </dgm:pt>
    <dgm:pt modelId="{CD062471-D493-45A7-8A17-28F4A2B734DB}" type="pres">
      <dgm:prSet presAssocID="{EE1CF796-98A1-42B3-83C3-2F5B673172AA}" presName="node" presStyleLbl="node1" presStyleIdx="5" presStyleCnt="7" custScaleX="110422" custScaleY="107267" custRadScaleRad="97356" custRadScaleInc="2934">
        <dgm:presLayoutVars>
          <dgm:bulletEnabled val="1"/>
        </dgm:presLayoutVars>
      </dgm:prSet>
      <dgm:spPr/>
    </dgm:pt>
    <dgm:pt modelId="{685ECD8F-50D9-4838-9B2E-303FBD71192E}" type="pres">
      <dgm:prSet presAssocID="{74A7C147-ED5D-4D76-8BB4-1DA804A6BFCE}" presName="sibTrans" presStyleLbl="sibTrans2D1" presStyleIdx="5" presStyleCnt="7"/>
      <dgm:spPr/>
    </dgm:pt>
    <dgm:pt modelId="{4EA953A5-6533-41E8-A7D6-7B2E96C0AAAB}" type="pres">
      <dgm:prSet presAssocID="{74A7C147-ED5D-4D76-8BB4-1DA804A6BFCE}" presName="connectorText" presStyleLbl="sibTrans2D1" presStyleIdx="5" presStyleCnt="7"/>
      <dgm:spPr/>
    </dgm:pt>
    <dgm:pt modelId="{001564EA-C539-480C-9321-BF63E002CEDA}" type="pres">
      <dgm:prSet presAssocID="{0DCCBA07-8CDD-431F-BCA6-24B35D7C5380}" presName="node" presStyleLbl="node1" presStyleIdx="6" presStyleCnt="7" custScaleX="117995" custScaleY="110664">
        <dgm:presLayoutVars>
          <dgm:bulletEnabled val="1"/>
        </dgm:presLayoutVars>
      </dgm:prSet>
      <dgm:spPr/>
    </dgm:pt>
    <dgm:pt modelId="{A926F16A-D951-4A1A-B558-5419A715033A}" type="pres">
      <dgm:prSet presAssocID="{AB3360C6-A1F3-421C-80A9-83D7DA8295DC}" presName="sibTrans" presStyleLbl="sibTrans2D1" presStyleIdx="6" presStyleCnt="7"/>
      <dgm:spPr/>
    </dgm:pt>
    <dgm:pt modelId="{B2DF307E-F378-4D99-AEF5-09D83BBCE943}" type="pres">
      <dgm:prSet presAssocID="{AB3360C6-A1F3-421C-80A9-83D7DA8295DC}" presName="connectorText" presStyleLbl="sibTrans2D1" presStyleIdx="6" presStyleCnt="7"/>
      <dgm:spPr/>
    </dgm:pt>
  </dgm:ptLst>
  <dgm:cxnLst>
    <dgm:cxn modelId="{5E4A9905-0014-4BE7-AB69-6C20ADA9968F}" srcId="{56ADFD84-2198-4613-818B-534ECC340D4D}" destId="{0A40D6D6-06F8-469F-BCB6-FB42696C1642}" srcOrd="1" destOrd="0" parTransId="{ED1EB691-4D95-44B5-9141-49E4593697B9}" sibTransId="{C9BE4D61-5A12-4590-A47D-803683E915E6}"/>
    <dgm:cxn modelId="{2942EC05-BF5B-4F23-9B89-7A689D12397B}" srcId="{56ADFD84-2198-4613-818B-534ECC340D4D}" destId="{0DCCBA07-8CDD-431F-BCA6-24B35D7C5380}" srcOrd="6" destOrd="0" parTransId="{D20A49E6-9996-4AF7-B15F-850DD10B320F}" sibTransId="{AB3360C6-A1F3-421C-80A9-83D7DA8295DC}"/>
    <dgm:cxn modelId="{2478D609-97D5-4D92-8C0F-DD25A7AC9ECF}" type="presOf" srcId="{08515481-E766-4D7A-A73A-874407DFFC66}" destId="{566F0317-DF22-4723-AC4B-B8EDACE37C5E}" srcOrd="1" destOrd="0" presId="urn:microsoft.com/office/officeart/2005/8/layout/cycle2"/>
    <dgm:cxn modelId="{6AAD330A-834F-418F-8B34-111AF40D48BC}" srcId="{56ADFD84-2198-4613-818B-534ECC340D4D}" destId="{35E35D24-9252-4672-9E44-A3B356DB280C}" srcOrd="3" destOrd="0" parTransId="{40270843-047F-4633-93CE-60391BBE8A6C}" sibTransId="{814CBEB0-BDF8-4A86-A5CF-EBFB8C67260A}"/>
    <dgm:cxn modelId="{3439530B-6DAD-4249-99F0-809D5A1B8492}" type="presOf" srcId="{74A7C147-ED5D-4D76-8BB4-1DA804A6BFCE}" destId="{4EA953A5-6533-41E8-A7D6-7B2E96C0AAAB}" srcOrd="1" destOrd="0" presId="urn:microsoft.com/office/officeart/2005/8/layout/cycle2"/>
    <dgm:cxn modelId="{1BA4320E-4586-4DC2-830F-D679CAE6FDF0}" type="presOf" srcId="{814CBEB0-BDF8-4A86-A5CF-EBFB8C67260A}" destId="{F9949973-5209-492B-9E96-E19F368CAD0A}" srcOrd="1" destOrd="0" presId="urn:microsoft.com/office/officeart/2005/8/layout/cycle2"/>
    <dgm:cxn modelId="{8D9FE40F-DF5B-40D9-9979-AA579B29FC7A}" type="presOf" srcId="{0DCCBA07-8CDD-431F-BCA6-24B35D7C5380}" destId="{001564EA-C539-480C-9321-BF63E002CEDA}" srcOrd="0" destOrd="0" presId="urn:microsoft.com/office/officeart/2005/8/layout/cycle2"/>
    <dgm:cxn modelId="{98E55819-A780-43A6-AAAB-C3AFD9316683}" type="presOf" srcId="{70FA0F94-C2EE-475A-BB33-8DE2D9AAB974}" destId="{CA53B433-9EA0-4876-9315-C960119E14E2}" srcOrd="0" destOrd="0" presId="urn:microsoft.com/office/officeart/2005/8/layout/cycle2"/>
    <dgm:cxn modelId="{2A117B1B-FA00-46C2-BDAF-DA37183F5C6B}" type="presOf" srcId="{48E6FB09-65D5-418A-8C2C-8A5EC150B3FE}" destId="{728AF5BD-BEE3-44C6-9C7E-218AEA65B04F}" srcOrd="0" destOrd="0" presId="urn:microsoft.com/office/officeart/2005/8/layout/cycle2"/>
    <dgm:cxn modelId="{75C84635-D612-4745-8DE8-40B0919B4961}" type="presOf" srcId="{65C279EC-FBAD-4A77-9B25-1116F16922D2}" destId="{876736DA-6BE7-4224-A8BA-8C5E6B4BDB6C}" srcOrd="0" destOrd="0" presId="urn:microsoft.com/office/officeart/2005/8/layout/cycle2"/>
    <dgm:cxn modelId="{147B5838-6467-49D4-95E6-43CE9F7276E9}" type="presOf" srcId="{26356C90-BE59-4D04-AD24-C81853F6C0FF}" destId="{8177B769-27D7-4C08-A397-201003A77672}" srcOrd="0" destOrd="0" presId="urn:microsoft.com/office/officeart/2005/8/layout/cycle2"/>
    <dgm:cxn modelId="{1234A73B-0BB2-4EE6-AB8B-DEA98BC39DE0}" type="presOf" srcId="{26356C90-BE59-4D04-AD24-C81853F6C0FF}" destId="{61620BB4-C0F8-4F70-A0E6-D8E47651A63D}" srcOrd="1" destOrd="0" presId="urn:microsoft.com/office/officeart/2005/8/layout/cycle2"/>
    <dgm:cxn modelId="{21CC8261-C899-4ACB-9921-DCC84618244D}" type="presOf" srcId="{05035F50-2996-40C0-9DCC-5F581C0F061E}" destId="{3019E177-32FE-403F-8BF0-57B18A73C8F3}" srcOrd="0" destOrd="0" presId="urn:microsoft.com/office/officeart/2005/8/layout/cycle2"/>
    <dgm:cxn modelId="{15BDD567-0F5C-4FAD-B04D-9DAAD2FDB27C}" type="presOf" srcId="{C9BE4D61-5A12-4590-A47D-803683E915E6}" destId="{D5F0D1E6-6746-48DD-BBBB-3EA8A0D95C9F}" srcOrd="0" destOrd="0" presId="urn:microsoft.com/office/officeart/2005/8/layout/cycle2"/>
    <dgm:cxn modelId="{FA36C249-C08C-4DD8-A982-40E8CE0F2F9F}" srcId="{56ADFD84-2198-4613-818B-534ECC340D4D}" destId="{48E6FB09-65D5-418A-8C2C-8A5EC150B3FE}" srcOrd="2" destOrd="0" parTransId="{7AC984C5-6198-4CD2-BE42-D60C6C5AD4EA}" sibTransId="{65C279EC-FBAD-4A77-9B25-1116F16922D2}"/>
    <dgm:cxn modelId="{BACBE76B-BAFD-472A-9625-1879E8F1B302}" type="presOf" srcId="{74A7C147-ED5D-4D76-8BB4-1DA804A6BFCE}" destId="{685ECD8F-50D9-4838-9B2E-303FBD71192E}" srcOrd="0" destOrd="0" presId="urn:microsoft.com/office/officeart/2005/8/layout/cycle2"/>
    <dgm:cxn modelId="{FA55AE6F-63C6-4378-AF91-0DFD9C7E329A}" srcId="{56ADFD84-2198-4613-818B-534ECC340D4D}" destId="{05035F50-2996-40C0-9DCC-5F581C0F061E}" srcOrd="0" destOrd="0" parTransId="{293F7D65-D223-4CAA-85A8-AD864105C258}" sibTransId="{08515481-E766-4D7A-A73A-874407DFFC66}"/>
    <dgm:cxn modelId="{C9B74657-839C-4866-8CE7-6E1EE01494BC}" type="presOf" srcId="{0A40D6D6-06F8-469F-BCB6-FB42696C1642}" destId="{FA20F94F-C43D-48E3-A2F9-DD2C207E0D86}" srcOrd="0" destOrd="0" presId="urn:microsoft.com/office/officeart/2005/8/layout/cycle2"/>
    <dgm:cxn modelId="{57A98657-358B-4239-90BE-EC03FE205BB4}" type="presOf" srcId="{EE1CF796-98A1-42B3-83C3-2F5B673172AA}" destId="{CD062471-D493-45A7-8A17-28F4A2B734DB}" srcOrd="0" destOrd="0" presId="urn:microsoft.com/office/officeart/2005/8/layout/cycle2"/>
    <dgm:cxn modelId="{6C451589-5FAB-4536-BE19-1323AD90EDC5}" type="presOf" srcId="{56ADFD84-2198-4613-818B-534ECC340D4D}" destId="{C841DF73-E116-4CB2-ADE4-D4FE48596A36}" srcOrd="0" destOrd="0" presId="urn:microsoft.com/office/officeart/2005/8/layout/cycle2"/>
    <dgm:cxn modelId="{ED3EFF91-46A2-4AE7-8580-3D1C12BDE081}" srcId="{56ADFD84-2198-4613-818B-534ECC340D4D}" destId="{EE1CF796-98A1-42B3-83C3-2F5B673172AA}" srcOrd="5" destOrd="0" parTransId="{03166958-62A0-40DE-9480-DB589D41688C}" sibTransId="{74A7C147-ED5D-4D76-8BB4-1DA804A6BFCE}"/>
    <dgm:cxn modelId="{CCD3ACA5-B7B0-4904-8E8D-1D410EB23E68}" type="presOf" srcId="{814CBEB0-BDF8-4A86-A5CF-EBFB8C67260A}" destId="{0E4126B0-1E2A-47A4-90CB-A0F6CA1ADF5E}" srcOrd="0" destOrd="0" presId="urn:microsoft.com/office/officeart/2005/8/layout/cycle2"/>
    <dgm:cxn modelId="{6160E4B5-0629-4BB6-BC83-F1D5C84DA7B7}" type="presOf" srcId="{C9BE4D61-5A12-4590-A47D-803683E915E6}" destId="{542E66A6-9DDE-4BEE-B373-115876897B7C}" srcOrd="1" destOrd="0" presId="urn:microsoft.com/office/officeart/2005/8/layout/cycle2"/>
    <dgm:cxn modelId="{CB992EC3-C9FA-4A07-B5C8-EBA47A275809}" type="presOf" srcId="{35E35D24-9252-4672-9E44-A3B356DB280C}" destId="{0D1AB0BA-1330-4D9B-BF77-B93E58391D44}" srcOrd="0" destOrd="0" presId="urn:microsoft.com/office/officeart/2005/8/layout/cycle2"/>
    <dgm:cxn modelId="{8784AEDF-50C4-480B-98DC-4082D86826C6}" srcId="{56ADFD84-2198-4613-818B-534ECC340D4D}" destId="{70FA0F94-C2EE-475A-BB33-8DE2D9AAB974}" srcOrd="4" destOrd="0" parTransId="{B4888A4B-E380-49E2-B57A-0EB1DCD43F64}" sibTransId="{26356C90-BE59-4D04-AD24-C81853F6C0FF}"/>
    <dgm:cxn modelId="{8D26E9E0-C943-419E-816C-E4B1F10C37F4}" type="presOf" srcId="{08515481-E766-4D7A-A73A-874407DFFC66}" destId="{1A0401BB-BA46-4186-B3F8-7469D0E12917}" srcOrd="0" destOrd="0" presId="urn:microsoft.com/office/officeart/2005/8/layout/cycle2"/>
    <dgm:cxn modelId="{794A81EB-7136-40A9-B7A1-073F95F731FB}" type="presOf" srcId="{65C279EC-FBAD-4A77-9B25-1116F16922D2}" destId="{57AF577E-2AFF-4900-AA02-F6F4E545439C}" srcOrd="1" destOrd="0" presId="urn:microsoft.com/office/officeart/2005/8/layout/cycle2"/>
    <dgm:cxn modelId="{4A4248F1-7793-408D-8CE1-2E82300E199A}" type="presOf" srcId="{AB3360C6-A1F3-421C-80A9-83D7DA8295DC}" destId="{B2DF307E-F378-4D99-AEF5-09D83BBCE943}" srcOrd="1" destOrd="0" presId="urn:microsoft.com/office/officeart/2005/8/layout/cycle2"/>
    <dgm:cxn modelId="{B7AE00FC-7EAA-45F8-AD02-DACC050042BD}" type="presOf" srcId="{AB3360C6-A1F3-421C-80A9-83D7DA8295DC}" destId="{A926F16A-D951-4A1A-B558-5419A715033A}" srcOrd="0" destOrd="0" presId="urn:microsoft.com/office/officeart/2005/8/layout/cycle2"/>
    <dgm:cxn modelId="{55197A3B-3D45-4FC5-BEB0-DFFA7E24EC17}" type="presParOf" srcId="{C841DF73-E116-4CB2-ADE4-D4FE48596A36}" destId="{3019E177-32FE-403F-8BF0-57B18A73C8F3}" srcOrd="0" destOrd="0" presId="urn:microsoft.com/office/officeart/2005/8/layout/cycle2"/>
    <dgm:cxn modelId="{60100385-353E-4078-BC6A-FC2F30E6CAC4}" type="presParOf" srcId="{C841DF73-E116-4CB2-ADE4-D4FE48596A36}" destId="{1A0401BB-BA46-4186-B3F8-7469D0E12917}" srcOrd="1" destOrd="0" presId="urn:microsoft.com/office/officeart/2005/8/layout/cycle2"/>
    <dgm:cxn modelId="{07D22F99-64BE-41C8-9622-B965A2F9C222}" type="presParOf" srcId="{1A0401BB-BA46-4186-B3F8-7469D0E12917}" destId="{566F0317-DF22-4723-AC4B-B8EDACE37C5E}" srcOrd="0" destOrd="0" presId="urn:microsoft.com/office/officeart/2005/8/layout/cycle2"/>
    <dgm:cxn modelId="{DC2D3662-6478-4D87-8B50-8B4550DA9D1F}" type="presParOf" srcId="{C841DF73-E116-4CB2-ADE4-D4FE48596A36}" destId="{FA20F94F-C43D-48E3-A2F9-DD2C207E0D86}" srcOrd="2" destOrd="0" presId="urn:microsoft.com/office/officeart/2005/8/layout/cycle2"/>
    <dgm:cxn modelId="{2DDCB103-3270-453F-B524-221C5B5F4282}" type="presParOf" srcId="{C841DF73-E116-4CB2-ADE4-D4FE48596A36}" destId="{D5F0D1E6-6746-48DD-BBBB-3EA8A0D95C9F}" srcOrd="3" destOrd="0" presId="urn:microsoft.com/office/officeart/2005/8/layout/cycle2"/>
    <dgm:cxn modelId="{2FE10C70-31AF-4914-80F9-9398C2A012C4}" type="presParOf" srcId="{D5F0D1E6-6746-48DD-BBBB-3EA8A0D95C9F}" destId="{542E66A6-9DDE-4BEE-B373-115876897B7C}" srcOrd="0" destOrd="0" presId="urn:microsoft.com/office/officeart/2005/8/layout/cycle2"/>
    <dgm:cxn modelId="{06E3CB61-50E1-41E7-8689-145363F5DBF0}" type="presParOf" srcId="{C841DF73-E116-4CB2-ADE4-D4FE48596A36}" destId="{728AF5BD-BEE3-44C6-9C7E-218AEA65B04F}" srcOrd="4" destOrd="0" presId="urn:microsoft.com/office/officeart/2005/8/layout/cycle2"/>
    <dgm:cxn modelId="{145E61F2-5771-46D1-A2BC-B30C7440E071}" type="presParOf" srcId="{C841DF73-E116-4CB2-ADE4-D4FE48596A36}" destId="{876736DA-6BE7-4224-A8BA-8C5E6B4BDB6C}" srcOrd="5" destOrd="0" presId="urn:microsoft.com/office/officeart/2005/8/layout/cycle2"/>
    <dgm:cxn modelId="{497C397A-90D3-445E-B772-417E3706ED17}" type="presParOf" srcId="{876736DA-6BE7-4224-A8BA-8C5E6B4BDB6C}" destId="{57AF577E-2AFF-4900-AA02-F6F4E545439C}" srcOrd="0" destOrd="0" presId="urn:microsoft.com/office/officeart/2005/8/layout/cycle2"/>
    <dgm:cxn modelId="{3D5CA2CE-21E5-436D-A095-10E46370FD61}" type="presParOf" srcId="{C841DF73-E116-4CB2-ADE4-D4FE48596A36}" destId="{0D1AB0BA-1330-4D9B-BF77-B93E58391D44}" srcOrd="6" destOrd="0" presId="urn:microsoft.com/office/officeart/2005/8/layout/cycle2"/>
    <dgm:cxn modelId="{FDD8DA21-B0E5-4529-AF6C-414FEB27E078}" type="presParOf" srcId="{C841DF73-E116-4CB2-ADE4-D4FE48596A36}" destId="{0E4126B0-1E2A-47A4-90CB-A0F6CA1ADF5E}" srcOrd="7" destOrd="0" presId="urn:microsoft.com/office/officeart/2005/8/layout/cycle2"/>
    <dgm:cxn modelId="{F22890DB-EFBB-4EFC-9028-92843C7F8D1C}" type="presParOf" srcId="{0E4126B0-1E2A-47A4-90CB-A0F6CA1ADF5E}" destId="{F9949973-5209-492B-9E96-E19F368CAD0A}" srcOrd="0" destOrd="0" presId="urn:microsoft.com/office/officeart/2005/8/layout/cycle2"/>
    <dgm:cxn modelId="{A5B5F5D0-D791-49F1-A1F4-94077D410BCD}" type="presParOf" srcId="{C841DF73-E116-4CB2-ADE4-D4FE48596A36}" destId="{CA53B433-9EA0-4876-9315-C960119E14E2}" srcOrd="8" destOrd="0" presId="urn:microsoft.com/office/officeart/2005/8/layout/cycle2"/>
    <dgm:cxn modelId="{2A681662-E15D-4102-9AFE-4A93439C29E5}" type="presParOf" srcId="{C841DF73-E116-4CB2-ADE4-D4FE48596A36}" destId="{8177B769-27D7-4C08-A397-201003A77672}" srcOrd="9" destOrd="0" presId="urn:microsoft.com/office/officeart/2005/8/layout/cycle2"/>
    <dgm:cxn modelId="{5678B13F-0D95-42B3-B03B-684EF859D57C}" type="presParOf" srcId="{8177B769-27D7-4C08-A397-201003A77672}" destId="{61620BB4-C0F8-4F70-A0E6-D8E47651A63D}" srcOrd="0" destOrd="0" presId="urn:microsoft.com/office/officeart/2005/8/layout/cycle2"/>
    <dgm:cxn modelId="{1F4F4B87-5E91-48A3-B199-CEC60B57EA37}" type="presParOf" srcId="{C841DF73-E116-4CB2-ADE4-D4FE48596A36}" destId="{CD062471-D493-45A7-8A17-28F4A2B734DB}" srcOrd="10" destOrd="0" presId="urn:microsoft.com/office/officeart/2005/8/layout/cycle2"/>
    <dgm:cxn modelId="{811E1183-E64F-482F-8831-B1BF85AA85DB}" type="presParOf" srcId="{C841DF73-E116-4CB2-ADE4-D4FE48596A36}" destId="{685ECD8F-50D9-4838-9B2E-303FBD71192E}" srcOrd="11" destOrd="0" presId="urn:microsoft.com/office/officeart/2005/8/layout/cycle2"/>
    <dgm:cxn modelId="{26010017-6030-4604-9DEB-0DFBC4E55AB5}" type="presParOf" srcId="{685ECD8F-50D9-4838-9B2E-303FBD71192E}" destId="{4EA953A5-6533-41E8-A7D6-7B2E96C0AAAB}" srcOrd="0" destOrd="0" presId="urn:microsoft.com/office/officeart/2005/8/layout/cycle2"/>
    <dgm:cxn modelId="{4CFCD197-8FB4-4B9C-AC79-42F1DE6FC1D6}" type="presParOf" srcId="{C841DF73-E116-4CB2-ADE4-D4FE48596A36}" destId="{001564EA-C539-480C-9321-BF63E002CEDA}" srcOrd="12" destOrd="0" presId="urn:microsoft.com/office/officeart/2005/8/layout/cycle2"/>
    <dgm:cxn modelId="{F397A428-AC15-4FA0-BC13-BF1FB230DB17}" type="presParOf" srcId="{C841DF73-E116-4CB2-ADE4-D4FE48596A36}" destId="{A926F16A-D951-4A1A-B558-5419A715033A}" srcOrd="13" destOrd="0" presId="urn:microsoft.com/office/officeart/2005/8/layout/cycle2"/>
    <dgm:cxn modelId="{98F38123-D6DB-4C0F-96D0-7163823348C3}" type="presParOf" srcId="{A926F16A-D951-4A1A-B558-5419A715033A}" destId="{B2DF307E-F378-4D99-AEF5-09D83BBCE943}"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9E177-32FE-403F-8BF0-57B18A73C8F3}">
      <dsp:nvSpPr>
        <dsp:cNvPr id="0" name=""/>
        <dsp:cNvSpPr/>
      </dsp:nvSpPr>
      <dsp:spPr>
        <a:xfrm>
          <a:off x="4075473" y="-76114"/>
          <a:ext cx="1513490" cy="1506660"/>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Arial" panose="020B0604020202020204" pitchFamily="34" charset="0"/>
              <a:cs typeface="Arial" panose="020B0604020202020204" pitchFamily="34" charset="0"/>
            </a:rPr>
            <a:t>1- Des salariés-citoyens exposés à la pandémie</a:t>
          </a:r>
        </a:p>
      </dsp:txBody>
      <dsp:txXfrm>
        <a:off x="4297118" y="144531"/>
        <a:ext cx="1070200" cy="1065370"/>
      </dsp:txXfrm>
    </dsp:sp>
    <dsp:sp modelId="{1A0401BB-BA46-4186-B3F8-7469D0E12917}">
      <dsp:nvSpPr>
        <dsp:cNvPr id="0" name=""/>
        <dsp:cNvSpPr/>
      </dsp:nvSpPr>
      <dsp:spPr>
        <a:xfrm rot="1542857">
          <a:off x="5592052" y="878531"/>
          <a:ext cx="242279" cy="4458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latin typeface="Arial" panose="020B0604020202020204" pitchFamily="34" charset="0"/>
            <a:cs typeface="Arial" panose="020B0604020202020204" pitchFamily="34" charset="0"/>
          </a:endParaRPr>
        </a:p>
      </dsp:txBody>
      <dsp:txXfrm>
        <a:off x="5595651" y="951939"/>
        <a:ext cx="169595" cy="267526"/>
      </dsp:txXfrm>
    </dsp:sp>
    <dsp:sp modelId="{FA20F94F-C43D-48E3-A2F9-DD2C207E0D86}">
      <dsp:nvSpPr>
        <dsp:cNvPr id="0" name=""/>
        <dsp:cNvSpPr/>
      </dsp:nvSpPr>
      <dsp:spPr>
        <a:xfrm>
          <a:off x="5833246" y="827265"/>
          <a:ext cx="1569704" cy="1419968"/>
        </a:xfrm>
        <a:prstGeom prst="ellipse">
          <a:avLst/>
        </a:prstGeom>
        <a:solidFill>
          <a:srgbClr val="3B43DB">
            <a:hueOff val="0"/>
            <a:satOff val="0"/>
            <a:lumOff val="0"/>
            <a:alphaOff val="0"/>
          </a:srgbClr>
        </a:solidFill>
        <a:ln w="15875" cap="rnd"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rgbClr val="FFFFFF"/>
              </a:solidFill>
              <a:latin typeface="Arial" panose="020B0604020202020204" pitchFamily="34" charset="0"/>
              <a:ea typeface="+mn-ea"/>
              <a:cs typeface="Arial" panose="020B0604020202020204" pitchFamily="34" charset="0"/>
            </a:rPr>
            <a:t>2- Une entreprise organisée</a:t>
          </a:r>
        </a:p>
      </dsp:txBody>
      <dsp:txXfrm>
        <a:off x="6063124" y="1035214"/>
        <a:ext cx="1109948" cy="1004070"/>
      </dsp:txXfrm>
    </dsp:sp>
    <dsp:sp modelId="{D5F0D1E6-6746-48DD-BBBB-3EA8A0D95C9F}">
      <dsp:nvSpPr>
        <dsp:cNvPr id="0" name=""/>
        <dsp:cNvSpPr/>
      </dsp:nvSpPr>
      <dsp:spPr>
        <a:xfrm rot="4607688">
          <a:off x="6710939" y="2223528"/>
          <a:ext cx="241000" cy="4458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latin typeface="Arial" panose="020B0604020202020204" pitchFamily="34" charset="0"/>
            <a:cs typeface="Arial" panose="020B0604020202020204" pitchFamily="34" charset="0"/>
          </a:endParaRPr>
        </a:p>
      </dsp:txBody>
      <dsp:txXfrm>
        <a:off x="6738831" y="2277510"/>
        <a:ext cx="168700" cy="267526"/>
      </dsp:txXfrm>
    </dsp:sp>
    <dsp:sp modelId="{728AF5BD-BEE3-44C6-9C7E-218AEA65B04F}">
      <dsp:nvSpPr>
        <dsp:cNvPr id="0" name=""/>
        <dsp:cNvSpPr/>
      </dsp:nvSpPr>
      <dsp:spPr>
        <a:xfrm>
          <a:off x="6261663" y="2656062"/>
          <a:ext cx="1595096" cy="152223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Arial" panose="020B0604020202020204" pitchFamily="34" charset="0"/>
              <a:cs typeface="Arial" panose="020B0604020202020204" pitchFamily="34" charset="0"/>
            </a:rPr>
            <a:t>3- Des risques identifiés</a:t>
          </a:r>
        </a:p>
      </dsp:txBody>
      <dsp:txXfrm>
        <a:off x="6495259" y="2878988"/>
        <a:ext cx="1127904" cy="1076384"/>
      </dsp:txXfrm>
    </dsp:sp>
    <dsp:sp modelId="{876736DA-6BE7-4224-A8BA-8C5E6B4BDB6C}">
      <dsp:nvSpPr>
        <dsp:cNvPr id="0" name=""/>
        <dsp:cNvSpPr/>
      </dsp:nvSpPr>
      <dsp:spPr>
        <a:xfrm rot="7760550">
          <a:off x="6322017" y="3954758"/>
          <a:ext cx="227551" cy="4458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latin typeface="Arial" panose="020B0604020202020204" pitchFamily="34" charset="0"/>
            <a:cs typeface="Arial" panose="020B0604020202020204" pitchFamily="34" charset="0"/>
          </a:endParaRPr>
        </a:p>
      </dsp:txBody>
      <dsp:txXfrm rot="10800000">
        <a:off x="6377788" y="4017537"/>
        <a:ext cx="159286" cy="267526"/>
      </dsp:txXfrm>
    </dsp:sp>
    <dsp:sp modelId="{0D1AB0BA-1330-4D9B-BF77-B93E58391D44}">
      <dsp:nvSpPr>
        <dsp:cNvPr id="0" name=""/>
        <dsp:cNvSpPr/>
      </dsp:nvSpPr>
      <dsp:spPr>
        <a:xfrm>
          <a:off x="5043234" y="4200931"/>
          <a:ext cx="1560165" cy="1447870"/>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Arial" panose="020B0604020202020204" pitchFamily="34" charset="0"/>
              <a:cs typeface="Arial" panose="020B0604020202020204" pitchFamily="34" charset="0"/>
            </a:rPr>
            <a:t>4- Des mesures de prévention et de protection de circonstance</a:t>
          </a:r>
        </a:p>
      </dsp:txBody>
      <dsp:txXfrm>
        <a:off x="5271715" y="4412967"/>
        <a:ext cx="1103203" cy="1023798"/>
      </dsp:txXfrm>
    </dsp:sp>
    <dsp:sp modelId="{0E4126B0-1E2A-47A4-90CB-A0F6CA1ADF5E}">
      <dsp:nvSpPr>
        <dsp:cNvPr id="0" name=""/>
        <dsp:cNvSpPr/>
      </dsp:nvSpPr>
      <dsp:spPr>
        <a:xfrm rot="10727110">
          <a:off x="4715491" y="4722961"/>
          <a:ext cx="231782" cy="4458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latin typeface="Arial" panose="020B0604020202020204" pitchFamily="34" charset="0"/>
            <a:cs typeface="Arial" panose="020B0604020202020204" pitchFamily="34" charset="0"/>
          </a:endParaRPr>
        </a:p>
      </dsp:txBody>
      <dsp:txXfrm rot="10800000">
        <a:off x="4785018" y="4811400"/>
        <a:ext cx="162247" cy="267526"/>
      </dsp:txXfrm>
    </dsp:sp>
    <dsp:sp modelId="{CA53B433-9EA0-4876-9315-C960119E14E2}">
      <dsp:nvSpPr>
        <dsp:cNvPr id="0" name=""/>
        <dsp:cNvSpPr/>
      </dsp:nvSpPr>
      <dsp:spPr>
        <a:xfrm>
          <a:off x="3075842" y="4285161"/>
          <a:ext cx="1530585" cy="1363477"/>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Arial" panose="020B0604020202020204" pitchFamily="34" charset="0"/>
              <a:cs typeface="Arial" panose="020B0604020202020204" pitchFamily="34" charset="0"/>
            </a:rPr>
            <a:t>5- Un personnel informé</a:t>
          </a:r>
        </a:p>
      </dsp:txBody>
      <dsp:txXfrm>
        <a:off x="3299991" y="4484838"/>
        <a:ext cx="1082287" cy="964123"/>
      </dsp:txXfrm>
    </dsp:sp>
    <dsp:sp modelId="{8177B769-27D7-4C08-A397-201003A77672}">
      <dsp:nvSpPr>
        <dsp:cNvPr id="0" name=""/>
        <dsp:cNvSpPr/>
      </dsp:nvSpPr>
      <dsp:spPr>
        <a:xfrm rot="13946842">
          <a:off x="3119490" y="3983115"/>
          <a:ext cx="273431" cy="4458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latin typeface="Arial" panose="020B0604020202020204" pitchFamily="34" charset="0"/>
            <a:cs typeface="Arial" panose="020B0604020202020204" pitchFamily="34" charset="0"/>
          </a:endParaRPr>
        </a:p>
      </dsp:txBody>
      <dsp:txXfrm rot="10800000">
        <a:off x="3185502" y="4104807"/>
        <a:ext cx="191402" cy="267526"/>
      </dsp:txXfrm>
    </dsp:sp>
    <dsp:sp modelId="{CD062471-D493-45A7-8A17-28F4A2B734DB}">
      <dsp:nvSpPr>
        <dsp:cNvPr id="0" name=""/>
        <dsp:cNvSpPr/>
      </dsp:nvSpPr>
      <dsp:spPr>
        <a:xfrm>
          <a:off x="1928411" y="2719135"/>
          <a:ext cx="1458809" cy="1417127"/>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Arial" panose="020B0604020202020204" pitchFamily="34" charset="0"/>
              <a:cs typeface="Arial" panose="020B0604020202020204" pitchFamily="34" charset="0"/>
            </a:rPr>
            <a:t>6- Un suivi et un pilotage de la situation</a:t>
          </a:r>
        </a:p>
      </dsp:txBody>
      <dsp:txXfrm>
        <a:off x="2142049" y="2926668"/>
        <a:ext cx="1031533" cy="1002061"/>
      </dsp:txXfrm>
    </dsp:sp>
    <dsp:sp modelId="{685ECD8F-50D9-4838-9B2E-303FBD71192E}">
      <dsp:nvSpPr>
        <dsp:cNvPr id="0" name=""/>
        <dsp:cNvSpPr/>
      </dsp:nvSpPr>
      <dsp:spPr>
        <a:xfrm rot="16896819">
          <a:off x="2718982" y="2278172"/>
          <a:ext cx="258530" cy="4458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latin typeface="Arial" panose="020B0604020202020204" pitchFamily="34" charset="0"/>
            <a:cs typeface="Arial" panose="020B0604020202020204" pitchFamily="34" charset="0"/>
          </a:endParaRPr>
        </a:p>
      </dsp:txBody>
      <dsp:txXfrm>
        <a:off x="2749955" y="2405334"/>
        <a:ext cx="180971" cy="267526"/>
      </dsp:txXfrm>
    </dsp:sp>
    <dsp:sp modelId="{001564EA-C539-480C-9321-BF63E002CEDA}">
      <dsp:nvSpPr>
        <dsp:cNvPr id="0" name=""/>
        <dsp:cNvSpPr/>
      </dsp:nvSpPr>
      <dsp:spPr>
        <a:xfrm>
          <a:off x="2266910" y="806246"/>
          <a:ext cx="1558857" cy="146200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Arial" panose="020B0604020202020204" pitchFamily="34" charset="0"/>
              <a:cs typeface="Arial" panose="020B0604020202020204" pitchFamily="34" charset="0"/>
            </a:rPr>
            <a:t>7- Des améliorations </a:t>
          </a:r>
          <a:r>
            <a:rPr lang="fr-FR" sz="1400" kern="1200" dirty="0">
              <a:solidFill>
                <a:srgbClr val="FFFFFF"/>
              </a:solidFill>
              <a:latin typeface="Arial" panose="020B0604020202020204" pitchFamily="34" charset="0"/>
              <a:ea typeface="+mn-ea"/>
              <a:cs typeface="Arial" panose="020B0604020202020204" pitchFamily="34" charset="0"/>
            </a:rPr>
            <a:t>apportées</a:t>
          </a:r>
        </a:p>
      </dsp:txBody>
      <dsp:txXfrm>
        <a:off x="2495199" y="1020352"/>
        <a:ext cx="1102279" cy="1033794"/>
      </dsp:txXfrm>
    </dsp:sp>
    <dsp:sp modelId="{A926F16A-D951-4A1A-B558-5419A715033A}">
      <dsp:nvSpPr>
        <dsp:cNvPr id="0" name=""/>
        <dsp:cNvSpPr/>
      </dsp:nvSpPr>
      <dsp:spPr>
        <a:xfrm rot="20057143">
          <a:off x="3818208" y="884340"/>
          <a:ext cx="241945" cy="4458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latin typeface="Arial" panose="020B0604020202020204" pitchFamily="34" charset="0"/>
            <a:cs typeface="Arial" panose="020B0604020202020204" pitchFamily="34" charset="0"/>
          </a:endParaRPr>
        </a:p>
      </dsp:txBody>
      <dsp:txXfrm>
        <a:off x="3821802" y="989262"/>
        <a:ext cx="169362" cy="26752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‹N°›</a:t>
            </a:fld>
            <a:endParaRPr lang="en-US" dirty="0"/>
          </a:p>
        </p:txBody>
      </p:sp>
    </p:spTree>
    <p:extLst>
      <p:ext uri="{BB962C8B-B14F-4D97-AF65-F5344CB8AC3E}">
        <p14:creationId xmlns:p14="http://schemas.microsoft.com/office/powerpoint/2010/main" val="4080891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452793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488004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82630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11930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3/30/2020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693952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3/30/2020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853663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428998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794522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219271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‹N°›</a:t>
            </a:fld>
            <a:endParaRPr lang="en-US" dirty="0"/>
          </a:p>
        </p:txBody>
      </p:sp>
    </p:spTree>
    <p:extLst>
      <p:ext uri="{BB962C8B-B14F-4D97-AF65-F5344CB8AC3E}">
        <p14:creationId xmlns:p14="http://schemas.microsoft.com/office/powerpoint/2010/main" val="107037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287224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3/30/2020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402961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3/30/2020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419176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3/30/2020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52040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‹N°›</a:t>
            </a:fld>
            <a:endParaRPr lang="en-US" dirty="0"/>
          </a:p>
        </p:txBody>
      </p:sp>
    </p:spTree>
    <p:extLst>
      <p:ext uri="{BB962C8B-B14F-4D97-AF65-F5344CB8AC3E}">
        <p14:creationId xmlns:p14="http://schemas.microsoft.com/office/powerpoint/2010/main" val="1457086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3/30/2020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119611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3/30/2020</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‹N°›</a:t>
            </a:fld>
            <a:endParaRPr lang="en-US" dirty="0"/>
          </a:p>
        </p:txBody>
      </p:sp>
    </p:spTree>
    <p:extLst>
      <p:ext uri="{BB962C8B-B14F-4D97-AF65-F5344CB8AC3E}">
        <p14:creationId xmlns:p14="http://schemas.microsoft.com/office/powerpoint/2010/main" val="1540987377"/>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9" r:id="rId12"/>
    <p:sldLayoutId id="2147483684" r:id="rId13"/>
    <p:sldLayoutId id="2147483685" r:id="rId14"/>
    <p:sldLayoutId id="2147483686" r:id="rId15"/>
    <p:sldLayoutId id="2147483687" r:id="rId16"/>
    <p:sldLayoutId id="2147483688" r:id="rId17"/>
  </p:sldLayoutIdLst>
  <p:hf sldNum="0" hdr="0" ftr="0" dt="0"/>
  <p:txStyles>
    <p:titleStyle>
      <a:lvl1pPr algn="ctr" defTabSz="457200" rtl="0" eaLnBrk="1" latinLnBrk="0" hangingPunct="1">
        <a:lnSpc>
          <a:spcPct val="90000"/>
        </a:lnSpc>
        <a:spcBef>
          <a:spcPct val="0"/>
        </a:spcBef>
        <a:buNone/>
        <a:defRPr sz="4600" i="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hyperlink" Target="https://lnkd.in/g_U6d6N" TargetMode="External"/><Relationship Id="rId3" Type="http://schemas.openxmlformats.org/officeDocument/2006/relationships/image" Target="../media/image8.png"/><Relationship Id="rId7" Type="http://schemas.openxmlformats.org/officeDocument/2006/relationships/hyperlink" Target="https://travail-emploi.gouv.fr/actualites/l-actualite-du-ministere/coronavirus-questions-reponses-entreprises-salaries"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www.linkedin.com/company/minist%C3%A8re-du-travail/" TargetMode="External"/><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hyperlink" Target="https://solidarites-sante.gouv.fr/actualite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0.png"/><Relationship Id="rId4" Type="http://schemas.openxmlformats.org/officeDocument/2006/relationships/diagramQuickStyle" Target="../diagrams/quickStyle1.xml"/><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www.who.int/fr/emergencies/diseases/novel-coronavirus-2019/advice-for-public"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6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7A17E9-0BEC-4375-85C6-43A748C6977C}"/>
              </a:ext>
            </a:extLst>
          </p:cNvPr>
          <p:cNvPicPr>
            <a:picLocks noChangeAspect="1"/>
          </p:cNvPicPr>
          <p:nvPr/>
        </p:nvPicPr>
        <p:blipFill rotWithShape="1">
          <a:blip r:embed="rId2"/>
          <a:srcRect/>
          <a:stretch/>
        </p:blipFill>
        <p:spPr>
          <a:xfrm>
            <a:off x="4664385" y="346336"/>
            <a:ext cx="7389966" cy="4156856"/>
          </a:xfrm>
          <a:prstGeom prst="rect">
            <a:avLst/>
          </a:prstGeom>
        </p:spPr>
      </p:pic>
      <p:sp useBgFill="1">
        <p:nvSpPr>
          <p:cNvPr id="9"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028777"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re 1">
            <a:extLst>
              <a:ext uri="{FF2B5EF4-FFF2-40B4-BE49-F238E27FC236}">
                <a16:creationId xmlns:a16="http://schemas.microsoft.com/office/drawing/2014/main" id="{EF719051-4305-4C92-9CBA-410A26DE6F65}"/>
              </a:ext>
            </a:extLst>
          </p:cNvPr>
          <p:cNvSpPr>
            <a:spLocks noGrp="1"/>
          </p:cNvSpPr>
          <p:nvPr>
            <p:ph type="ctrTitle"/>
          </p:nvPr>
        </p:nvSpPr>
        <p:spPr>
          <a:xfrm>
            <a:off x="1179312" y="2082688"/>
            <a:ext cx="3485073" cy="2420504"/>
          </a:xfrm>
        </p:spPr>
        <p:txBody>
          <a:bodyPr>
            <a:normAutofit fontScale="90000"/>
          </a:bodyPr>
          <a:lstStyle/>
          <a:p>
            <a:pPr algn="l"/>
            <a:r>
              <a:rPr lang="fr-FR" sz="4000" b="1" dirty="0">
                <a:solidFill>
                  <a:schemeClr val="accent2"/>
                </a:solidFill>
                <a:latin typeface="Arial" panose="020B0604020202020204" pitchFamily="34" charset="0"/>
                <a:cs typeface="Arial" panose="020B0604020202020204" pitchFamily="34" charset="0"/>
              </a:rPr>
              <a:t>COVID 19 </a:t>
            </a:r>
            <a:br>
              <a:rPr lang="fr-FR" sz="4000" dirty="0">
                <a:latin typeface="Arial" panose="020B0604020202020204" pitchFamily="34" charset="0"/>
                <a:cs typeface="Arial" panose="020B0604020202020204" pitchFamily="34" charset="0"/>
              </a:rPr>
            </a:br>
            <a:r>
              <a:rPr lang="fr-FR" sz="4000" b="1" dirty="0">
                <a:latin typeface="Arial" panose="020B0604020202020204" pitchFamily="34" charset="0"/>
                <a:cs typeface="Arial" panose="020B0604020202020204" pitchFamily="34" charset="0"/>
              </a:rPr>
              <a:t>Travailler et produire en toute Santé Sécurité au Travail</a:t>
            </a:r>
          </a:p>
        </p:txBody>
      </p:sp>
      <p:sp>
        <p:nvSpPr>
          <p:cNvPr id="3" name="Sous-titre 2">
            <a:extLst>
              <a:ext uri="{FF2B5EF4-FFF2-40B4-BE49-F238E27FC236}">
                <a16:creationId xmlns:a16="http://schemas.microsoft.com/office/drawing/2014/main" id="{13391563-32D4-4734-BEAD-35A58A52E959}"/>
              </a:ext>
            </a:extLst>
          </p:cNvPr>
          <p:cNvSpPr>
            <a:spLocks noGrp="1"/>
          </p:cNvSpPr>
          <p:nvPr>
            <p:ph type="subTitle" idx="1"/>
          </p:nvPr>
        </p:nvSpPr>
        <p:spPr>
          <a:xfrm>
            <a:off x="994275" y="4425354"/>
            <a:ext cx="4100418" cy="1026544"/>
          </a:xfrm>
        </p:spPr>
        <p:txBody>
          <a:bodyPr>
            <a:noAutofit/>
          </a:bodyPr>
          <a:lstStyle/>
          <a:p>
            <a:r>
              <a:rPr lang="fr-FR" sz="1400" b="1" dirty="0">
                <a:latin typeface="Arial" panose="020B0604020202020204" pitchFamily="34" charset="0"/>
                <a:cs typeface="Arial" panose="020B0604020202020204" pitchFamily="34" charset="0"/>
              </a:rPr>
              <a:t>Trame de guide V3 2020 03 30</a:t>
            </a:r>
          </a:p>
          <a:p>
            <a:r>
              <a:rPr lang="fr-FR" sz="1400" b="1" dirty="0">
                <a:latin typeface="Arial" panose="020B0604020202020204" pitchFamily="34" charset="0"/>
                <a:cs typeface="Arial" panose="020B0604020202020204" pitchFamily="34" charset="0"/>
              </a:rPr>
              <a:t>Rédacteur: Dominique VACHER</a:t>
            </a:r>
          </a:p>
          <a:p>
            <a:r>
              <a:rPr lang="fr-FR" sz="1400" b="1" dirty="0">
                <a:latin typeface="Arial" panose="020B0604020202020204" pitchFamily="34" charset="0"/>
                <a:cs typeface="Arial" panose="020B0604020202020204" pitchFamily="34" charset="0"/>
              </a:rPr>
              <a:t>Contributeur: Jack BERNON</a:t>
            </a:r>
          </a:p>
        </p:txBody>
      </p:sp>
    </p:spTree>
    <p:extLst>
      <p:ext uri="{BB962C8B-B14F-4D97-AF65-F5344CB8AC3E}">
        <p14:creationId xmlns:p14="http://schemas.microsoft.com/office/powerpoint/2010/main" val="1592097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Chacun est acteur de sa santé et de celle des autres</a:t>
            </a:r>
          </a:p>
        </p:txBody>
      </p:sp>
      <p:grpSp>
        <p:nvGrpSpPr>
          <p:cNvPr id="11" name="Groupe 10">
            <a:extLst>
              <a:ext uri="{FF2B5EF4-FFF2-40B4-BE49-F238E27FC236}">
                <a16:creationId xmlns:a16="http://schemas.microsoft.com/office/drawing/2014/main" id="{4A6CB5E2-872B-4F0B-8572-06F76F9374A7}"/>
              </a:ext>
            </a:extLst>
          </p:cNvPr>
          <p:cNvGrpSpPr/>
          <p:nvPr/>
        </p:nvGrpSpPr>
        <p:grpSpPr>
          <a:xfrm>
            <a:off x="129979" y="0"/>
            <a:ext cx="1513490" cy="1506660"/>
            <a:chOff x="4075473" y="-76114"/>
            <a:chExt cx="1513490" cy="1506660"/>
          </a:xfrm>
        </p:grpSpPr>
        <p:sp>
          <p:nvSpPr>
            <p:cNvPr id="12" name="Ellipse 11">
              <a:extLst>
                <a:ext uri="{FF2B5EF4-FFF2-40B4-BE49-F238E27FC236}">
                  <a16:creationId xmlns:a16="http://schemas.microsoft.com/office/drawing/2014/main" id="{7060FD75-41A2-41C2-AA30-165D259571AF}"/>
                </a:ext>
              </a:extLst>
            </p:cNvPr>
            <p:cNvSpPr/>
            <p:nvPr/>
          </p:nvSpPr>
          <p:spPr>
            <a:xfrm>
              <a:off x="4075473" y="-76114"/>
              <a:ext cx="1513490" cy="150666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Ellipse 4">
              <a:extLst>
                <a:ext uri="{FF2B5EF4-FFF2-40B4-BE49-F238E27FC236}">
                  <a16:creationId xmlns:a16="http://schemas.microsoft.com/office/drawing/2014/main" id="{6B4482A9-506B-4175-A7C5-2CD590735612}"/>
                </a:ext>
              </a:extLst>
            </p:cNvPr>
            <p:cNvSpPr txBox="1"/>
            <p:nvPr/>
          </p:nvSpPr>
          <p:spPr>
            <a:xfrm>
              <a:off x="4297118" y="144531"/>
              <a:ext cx="1070200" cy="10653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fr-FR"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 Des salariés-citoyens exposés à la pandémie</a:t>
              </a:r>
            </a:p>
          </p:txBody>
        </p:sp>
      </p:gr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5" name="Rectangle 4">
            <a:extLst>
              <a:ext uri="{FF2B5EF4-FFF2-40B4-BE49-F238E27FC236}">
                <a16:creationId xmlns:a16="http://schemas.microsoft.com/office/drawing/2014/main" id="{01A7B4C0-A8F6-4E64-964D-FAA61E6D5D27}"/>
              </a:ext>
            </a:extLst>
          </p:cNvPr>
          <p:cNvSpPr/>
          <p:nvPr/>
        </p:nvSpPr>
        <p:spPr>
          <a:xfrm>
            <a:off x="1421824" y="1095685"/>
            <a:ext cx="10423335" cy="3416320"/>
          </a:xfrm>
          <a:prstGeom prst="rect">
            <a:avLst/>
          </a:prstGeom>
        </p:spPr>
        <p:txBody>
          <a:bodyPr wrap="square">
            <a:spAutoFit/>
          </a:bodyPr>
          <a:lstStyle/>
          <a:p>
            <a:r>
              <a:rPr lang="fr-FR" b="1" i="1" dirty="0">
                <a:solidFill>
                  <a:srgbClr val="000000"/>
                </a:solidFill>
                <a:latin typeface="Arial" panose="020B0604020202020204" pitchFamily="34" charset="0"/>
              </a:rPr>
              <a:t>2. Respect strict du confinement (3/3) </a:t>
            </a:r>
            <a:endParaRPr lang="fr-FR" dirty="0">
              <a:solidFill>
                <a:srgbClr val="000000"/>
              </a:solidFill>
              <a:latin typeface="Arial" panose="020B0604020202020204" pitchFamily="34" charset="0"/>
            </a:endParaRPr>
          </a:p>
          <a:p>
            <a:endParaRPr lang="fr-FR" dirty="0">
              <a:solidFill>
                <a:schemeClr val="bg1"/>
              </a:solidFill>
              <a:latin typeface="Arial" panose="020B0604020202020204" pitchFamily="34" charset="0"/>
              <a:cs typeface="Arial" panose="020B0604020202020204" pitchFamily="34" charset="0"/>
            </a:endParaRPr>
          </a:p>
          <a:p>
            <a:endParaRPr lang="fr-FR" dirty="0">
              <a:solidFill>
                <a:srgbClr val="000000"/>
              </a:solidFill>
              <a:latin typeface="Arial" panose="020B0604020202020204" pitchFamily="34" charset="0"/>
            </a:endParaRPr>
          </a:p>
          <a:p>
            <a:r>
              <a:rPr lang="fr-FR" dirty="0">
                <a:solidFill>
                  <a:srgbClr val="000000"/>
                </a:solidFill>
                <a:latin typeface="Arial" panose="020B0604020202020204" pitchFamily="34" charset="0"/>
              </a:rPr>
              <a:t>Pour bénéficier de ces exceptions, les personnes doivent se munir, lors de leurs déplacements hors de leur domicile, d’un document leur permettant de justifier que le déplacement considéré entre dans le champ de l’une de ces exceptions. </a:t>
            </a:r>
          </a:p>
          <a:p>
            <a:endParaRPr lang="fr-FR" dirty="0">
              <a:solidFill>
                <a:srgbClr val="000000"/>
              </a:solidFill>
              <a:latin typeface="Arial" panose="020B0604020202020204" pitchFamily="34" charset="0"/>
            </a:endParaRPr>
          </a:p>
          <a:p>
            <a:r>
              <a:rPr lang="fr-FR" dirty="0">
                <a:solidFill>
                  <a:srgbClr val="000000"/>
                </a:solidFill>
                <a:latin typeface="Arial" panose="020B0604020202020204" pitchFamily="34" charset="0"/>
              </a:rPr>
              <a:t>La personne circulant sans ces documents en règle est en infraction, sanctionnée par une amende </a:t>
            </a:r>
            <a:endParaRPr lang="fr-FR" dirty="0">
              <a:solidFill>
                <a:srgbClr val="FFFFFF"/>
              </a:solidFill>
            </a:endParaRPr>
          </a:p>
          <a:p>
            <a:pPr marL="285750" indent="-285750">
              <a:buFont typeface="Wingdings" panose="05000000000000000000" pitchFamily="2" charset="2"/>
              <a:buChar char="§"/>
            </a:pPr>
            <a:endParaRPr lang="fr-FR" dirty="0">
              <a:solidFill>
                <a:schemeClr val="bg1"/>
              </a:solidFill>
              <a:latin typeface="Arial" panose="020B0604020202020204" pitchFamily="34" charset="0"/>
              <a:cs typeface="Arial" panose="020B0604020202020204" pitchFamily="34" charset="0"/>
            </a:endParaRPr>
          </a:p>
          <a:p>
            <a:pPr lvl="0">
              <a:defRPr/>
            </a:pPr>
            <a:endParaRPr lang="fr-FR" dirty="0">
              <a:solidFill>
                <a:srgbClr val="000000"/>
              </a:solidFill>
              <a:latin typeface="Arial" panose="020B0604020202020204" pitchFamily="34" charset="0"/>
              <a:cs typeface="Arial" panose="020B0604020202020204" pitchFamily="34" charset="0"/>
            </a:endParaRPr>
          </a:p>
          <a:p>
            <a:pPr lvl="0">
              <a:defRPr/>
            </a:pPr>
            <a:r>
              <a:rPr lang="fr-FR" b="1" i="1" dirty="0">
                <a:solidFill>
                  <a:srgbClr val="000000"/>
                </a:solidFill>
                <a:latin typeface="Arial" panose="020B0604020202020204" pitchFamily="34" charset="0"/>
              </a:rPr>
              <a:t> </a:t>
            </a:r>
            <a:endParaRPr lang="fr-FR" dirty="0">
              <a:solidFill>
                <a:srgbClr val="00000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25573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Chacun est acteur de sa santé et de celle des autres</a:t>
            </a:r>
          </a:p>
        </p:txBody>
      </p:sp>
      <p:grpSp>
        <p:nvGrpSpPr>
          <p:cNvPr id="11" name="Groupe 10">
            <a:extLst>
              <a:ext uri="{FF2B5EF4-FFF2-40B4-BE49-F238E27FC236}">
                <a16:creationId xmlns:a16="http://schemas.microsoft.com/office/drawing/2014/main" id="{4A6CB5E2-872B-4F0B-8572-06F76F9374A7}"/>
              </a:ext>
            </a:extLst>
          </p:cNvPr>
          <p:cNvGrpSpPr/>
          <p:nvPr/>
        </p:nvGrpSpPr>
        <p:grpSpPr>
          <a:xfrm>
            <a:off x="129979" y="0"/>
            <a:ext cx="1513490" cy="1506660"/>
            <a:chOff x="4075473" y="-76114"/>
            <a:chExt cx="1513490" cy="1506660"/>
          </a:xfrm>
        </p:grpSpPr>
        <p:sp>
          <p:nvSpPr>
            <p:cNvPr id="12" name="Ellipse 11">
              <a:extLst>
                <a:ext uri="{FF2B5EF4-FFF2-40B4-BE49-F238E27FC236}">
                  <a16:creationId xmlns:a16="http://schemas.microsoft.com/office/drawing/2014/main" id="{7060FD75-41A2-41C2-AA30-165D259571AF}"/>
                </a:ext>
              </a:extLst>
            </p:cNvPr>
            <p:cNvSpPr/>
            <p:nvPr/>
          </p:nvSpPr>
          <p:spPr>
            <a:xfrm>
              <a:off x="4075473" y="-76114"/>
              <a:ext cx="1513490" cy="150666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Ellipse 4">
              <a:extLst>
                <a:ext uri="{FF2B5EF4-FFF2-40B4-BE49-F238E27FC236}">
                  <a16:creationId xmlns:a16="http://schemas.microsoft.com/office/drawing/2014/main" id="{6B4482A9-506B-4175-A7C5-2CD590735612}"/>
                </a:ext>
              </a:extLst>
            </p:cNvPr>
            <p:cNvSpPr txBox="1"/>
            <p:nvPr/>
          </p:nvSpPr>
          <p:spPr>
            <a:xfrm>
              <a:off x="4297118" y="144531"/>
              <a:ext cx="1070200" cy="10653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fr-FR"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 Des salariés-citoyens exposés à la pandémie</a:t>
              </a:r>
            </a:p>
          </p:txBody>
        </p:sp>
      </p:gr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5" name="Rectangle 14">
            <a:extLst>
              <a:ext uri="{FF2B5EF4-FFF2-40B4-BE49-F238E27FC236}">
                <a16:creationId xmlns:a16="http://schemas.microsoft.com/office/drawing/2014/main" id="{B79B1E30-1773-45D5-B492-34BF8A87DC98}"/>
              </a:ext>
            </a:extLst>
          </p:cNvPr>
          <p:cNvSpPr/>
          <p:nvPr/>
        </p:nvSpPr>
        <p:spPr>
          <a:xfrm>
            <a:off x="1421824" y="1085851"/>
            <a:ext cx="10423335" cy="4247317"/>
          </a:xfrm>
          <a:prstGeom prst="rect">
            <a:avLst/>
          </a:prstGeom>
        </p:spPr>
        <p:txBody>
          <a:bodyPr wrap="square">
            <a:spAutoFit/>
          </a:bodyPr>
          <a:lstStyle/>
          <a:p>
            <a:pPr>
              <a:defRPr/>
            </a:pPr>
            <a:r>
              <a:rPr lang="fr-FR" b="1" i="1" dirty="0">
                <a:solidFill>
                  <a:srgbClr val="000000"/>
                </a:solidFill>
                <a:latin typeface="Arial" panose="020B0604020202020204" pitchFamily="34" charset="0"/>
              </a:rPr>
              <a:t>3. Application des mesures barrières et de distanciation sociale (1/3)</a:t>
            </a:r>
            <a:endParaRPr lang="fr-FR" dirty="0">
              <a:solidFill>
                <a:srgbClr val="00000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lvl="0">
              <a:defRPr/>
            </a:pPr>
            <a:r>
              <a:rPr lang="fr-FR" dirty="0">
                <a:solidFill>
                  <a:srgbClr val="000000"/>
                </a:solidFill>
                <a:latin typeface="Arial" panose="020B0604020202020204" pitchFamily="34" charset="0"/>
                <a:cs typeface="Arial" panose="020B0604020202020204" pitchFamily="34" charset="0"/>
              </a:rPr>
              <a:t>Préconisations liées au stade pandémique Covid-19 – Les dangers de contamination viennent donc principalement : </a:t>
            </a:r>
          </a:p>
          <a:p>
            <a:pPr lvl="0">
              <a:defRPr/>
            </a:pPr>
            <a:endParaRPr lang="fr-FR" dirty="0">
              <a:solidFill>
                <a:srgbClr val="000000"/>
              </a:solidFill>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defRPr/>
            </a:pPr>
            <a:r>
              <a:rPr lang="fr-FR" dirty="0">
                <a:solidFill>
                  <a:srgbClr val="000000"/>
                </a:solidFill>
                <a:latin typeface="Arial" panose="020B0604020202020204" pitchFamily="34" charset="0"/>
                <a:cs typeface="Arial" panose="020B0604020202020204" pitchFamily="34" charset="0"/>
              </a:rPr>
              <a:t>de la proximité physique des personnes ; </a:t>
            </a:r>
          </a:p>
          <a:p>
            <a:pPr marL="285750" lvl="0" indent="-285750">
              <a:buFont typeface="Wingdings" panose="05000000000000000000" pitchFamily="2" charset="2"/>
              <a:buChar char="§"/>
              <a:defRPr/>
            </a:pPr>
            <a:r>
              <a:rPr lang="fr-FR" dirty="0">
                <a:solidFill>
                  <a:srgbClr val="000000"/>
                </a:solidFill>
                <a:latin typeface="Arial" panose="020B0604020202020204" pitchFamily="34" charset="0"/>
                <a:cs typeface="Arial" panose="020B0604020202020204" pitchFamily="34" charset="0"/>
              </a:rPr>
              <a:t>de l’hygiène des individus et plus particulièrement celle des mains ; </a:t>
            </a:r>
          </a:p>
          <a:p>
            <a:pPr marL="285750" lvl="0" indent="-285750">
              <a:buFont typeface="Wingdings" panose="05000000000000000000" pitchFamily="2" charset="2"/>
              <a:buChar char="§"/>
              <a:defRPr/>
            </a:pPr>
            <a:r>
              <a:rPr lang="fr-FR" dirty="0">
                <a:solidFill>
                  <a:srgbClr val="000000"/>
                </a:solidFill>
                <a:latin typeface="Arial" panose="020B0604020202020204" pitchFamily="34" charset="0"/>
                <a:cs typeface="Arial" panose="020B0604020202020204" pitchFamily="34" charset="0"/>
              </a:rPr>
              <a:t>de comportements individuels ou collectifs favorisant la transmission ; </a:t>
            </a:r>
          </a:p>
          <a:p>
            <a:pPr marL="285750" lvl="0" indent="-285750">
              <a:buFont typeface="Wingdings" panose="05000000000000000000" pitchFamily="2" charset="2"/>
              <a:buChar char="§"/>
              <a:defRPr/>
            </a:pPr>
            <a:r>
              <a:rPr lang="fr-FR" dirty="0">
                <a:solidFill>
                  <a:srgbClr val="000000"/>
                </a:solidFill>
                <a:latin typeface="Arial" panose="020B0604020202020204" pitchFamily="34" charset="0"/>
                <a:cs typeface="Arial" panose="020B0604020202020204" pitchFamily="34" charset="0"/>
              </a:rPr>
              <a:t>du contact de plusieurs personnes sur les mêmes surfaces et objets. </a:t>
            </a:r>
          </a:p>
          <a:p>
            <a:pPr lvl="0">
              <a:defRPr/>
            </a:pPr>
            <a:endParaRPr lang="fr-FR" dirty="0">
              <a:solidFill>
                <a:srgbClr val="000000"/>
              </a:solidFill>
              <a:latin typeface="Arial" panose="020B0604020202020204" pitchFamily="34" charset="0"/>
              <a:cs typeface="Arial" panose="020B0604020202020204" pitchFamily="34" charset="0"/>
            </a:endParaRPr>
          </a:p>
          <a:p>
            <a:pPr lvl="0">
              <a:defRPr/>
            </a:pPr>
            <a:r>
              <a:rPr lang="fr-FR" dirty="0">
                <a:solidFill>
                  <a:srgbClr val="000000"/>
                </a:solidFill>
                <a:latin typeface="Arial" panose="020B0604020202020204" pitchFamily="34" charset="0"/>
                <a:cs typeface="Arial" panose="020B0604020202020204" pitchFamily="34" charset="0"/>
              </a:rPr>
              <a:t>Il faut aussi garder à l’esprit que toutes les mesures prises, aussi bien pensées et organisées qu’elles soient, peuvent se trouver ruinées par des comportements inadaptés d’autres personnes. </a:t>
            </a:r>
          </a:p>
          <a:p>
            <a:pPr lvl="0">
              <a:defRPr/>
            </a:pPr>
            <a:endParaRPr lang="fr-FR" dirty="0">
              <a:solidFill>
                <a:srgbClr val="000000"/>
              </a:solidFill>
              <a:latin typeface="Arial" panose="020B0604020202020204" pitchFamily="34" charset="0"/>
              <a:cs typeface="Arial" panose="020B0604020202020204" pitchFamily="34" charset="0"/>
            </a:endParaRPr>
          </a:p>
          <a:p>
            <a:pPr lvl="0">
              <a:defRPr/>
            </a:pPr>
            <a:r>
              <a:rPr lang="fr-FR" dirty="0">
                <a:solidFill>
                  <a:srgbClr val="000000"/>
                </a:solidFill>
                <a:latin typeface="Arial" panose="020B0604020202020204" pitchFamily="34" charset="0"/>
                <a:cs typeface="Arial" panose="020B0604020202020204" pitchFamily="34" charset="0"/>
              </a:rPr>
              <a:t>Dans ce contexte, dans l’entreprise, il sera utile de communiquer avec les personnels en faisant le plus souvent possible un parallèle entre cadre professionnel et vie privée. L’information, pouvant aller</a:t>
            </a:r>
            <a:endParaRPr kumimoji="0" lang="fr-FR"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04623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Chacun est acteur de sa santé et de celle des autres</a:t>
            </a:r>
          </a:p>
        </p:txBody>
      </p:sp>
      <p:grpSp>
        <p:nvGrpSpPr>
          <p:cNvPr id="11" name="Groupe 10">
            <a:extLst>
              <a:ext uri="{FF2B5EF4-FFF2-40B4-BE49-F238E27FC236}">
                <a16:creationId xmlns:a16="http://schemas.microsoft.com/office/drawing/2014/main" id="{4A6CB5E2-872B-4F0B-8572-06F76F9374A7}"/>
              </a:ext>
            </a:extLst>
          </p:cNvPr>
          <p:cNvGrpSpPr/>
          <p:nvPr/>
        </p:nvGrpSpPr>
        <p:grpSpPr>
          <a:xfrm>
            <a:off x="129979" y="0"/>
            <a:ext cx="1513490" cy="1506660"/>
            <a:chOff x="4075473" y="-76114"/>
            <a:chExt cx="1513490" cy="1506660"/>
          </a:xfrm>
        </p:grpSpPr>
        <p:sp>
          <p:nvSpPr>
            <p:cNvPr id="12" name="Ellipse 11">
              <a:extLst>
                <a:ext uri="{FF2B5EF4-FFF2-40B4-BE49-F238E27FC236}">
                  <a16:creationId xmlns:a16="http://schemas.microsoft.com/office/drawing/2014/main" id="{7060FD75-41A2-41C2-AA30-165D259571AF}"/>
                </a:ext>
              </a:extLst>
            </p:cNvPr>
            <p:cNvSpPr/>
            <p:nvPr/>
          </p:nvSpPr>
          <p:spPr>
            <a:xfrm>
              <a:off x="4075473" y="-76114"/>
              <a:ext cx="1513490" cy="150666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Ellipse 4">
              <a:extLst>
                <a:ext uri="{FF2B5EF4-FFF2-40B4-BE49-F238E27FC236}">
                  <a16:creationId xmlns:a16="http://schemas.microsoft.com/office/drawing/2014/main" id="{6B4482A9-506B-4175-A7C5-2CD590735612}"/>
                </a:ext>
              </a:extLst>
            </p:cNvPr>
            <p:cNvSpPr txBox="1"/>
            <p:nvPr/>
          </p:nvSpPr>
          <p:spPr>
            <a:xfrm>
              <a:off x="4297118" y="144531"/>
              <a:ext cx="1070200" cy="10653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fr-FR"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 Des salariés-citoyens exposés à la pandémie</a:t>
              </a:r>
            </a:p>
          </p:txBody>
        </p:sp>
      </p:gr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5" name="Rectangle 14">
            <a:extLst>
              <a:ext uri="{FF2B5EF4-FFF2-40B4-BE49-F238E27FC236}">
                <a16:creationId xmlns:a16="http://schemas.microsoft.com/office/drawing/2014/main" id="{B79B1E30-1773-45D5-B492-34BF8A87DC98}"/>
              </a:ext>
            </a:extLst>
          </p:cNvPr>
          <p:cNvSpPr/>
          <p:nvPr/>
        </p:nvSpPr>
        <p:spPr>
          <a:xfrm>
            <a:off x="1421824" y="1085851"/>
            <a:ext cx="10423335" cy="5078313"/>
          </a:xfrm>
          <a:prstGeom prst="rect">
            <a:avLst/>
          </a:prstGeom>
        </p:spPr>
        <p:txBody>
          <a:bodyPr wrap="square">
            <a:spAutoFit/>
          </a:bodyPr>
          <a:lstStyle/>
          <a:p>
            <a:pPr>
              <a:defRPr/>
            </a:pPr>
            <a:r>
              <a:rPr lang="fr-FR" b="1" i="1" dirty="0">
                <a:solidFill>
                  <a:srgbClr val="000000"/>
                </a:solidFill>
                <a:latin typeface="Arial" panose="020B0604020202020204" pitchFamily="34" charset="0"/>
              </a:rPr>
              <a:t>3. Application des mesures barrières et de distanciation sociale (2/3)</a:t>
            </a:r>
            <a:endParaRPr lang="fr-FR" dirty="0">
              <a:solidFill>
                <a:srgbClr val="00000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Les mesures barrières sont </a:t>
            </a:r>
            <a:r>
              <a:rPr kumimoji="0" lang="fr-FR"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des mesures universelles</a:t>
            </a:r>
            <a:r>
              <a:rPr kumimoji="0" lang="fr-FR"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applicables chez soi comme dans les moyens de transports, ou sur les lieux de travail, lorsqu’il est absolument nécessaire de travailler en «présentiel»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éviter absolument toute foule, rassemblement ou regroupement ;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conserver une distance sociale d’au moins 2 mètres : cette distance de sécurité entre soi et une autre personne (potentiellement malade, qui tousse ou qui éternue) permet de ne pas être touché par les gouttelettes susceptibles de contenir le virus ;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saluer à distance, sans se serrer la main ou se faire la bise ; tousser ou éternuer dans son coude ou dans un mouchoir qui sera immédiatement jeté (cela a pour objectif de limiter une potentielle exposition du virus à notre entourage) ;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utiliser des mouchoirs à usage unique ;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 laver les mains très régulièrement : le lavage de mains doit être répété fréquemment et correctement (voir ci-après « Lavage des mains, savons, gels et produits biocides ») ; </a:t>
            </a:r>
          </a:p>
          <a:p>
            <a:pPr>
              <a:defRPr/>
            </a:pPr>
            <a:r>
              <a:rPr lang="fr-FR" dirty="0">
                <a:solidFill>
                  <a:srgbClr val="000000"/>
                </a:solidFill>
                <a:latin typeface="Arial" panose="020B0604020202020204" pitchFamily="34" charset="0"/>
                <a:cs typeface="Arial" panose="020B0604020202020204" pitchFamily="34" charset="0"/>
              </a:rPr>
              <a:t>jusqu’à l’éducation, aux principes élémentaires d’hygiène a une importance stratégique.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FR"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61423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Chacun est acteur de sa santé et de celle des autres</a:t>
            </a:r>
          </a:p>
        </p:txBody>
      </p:sp>
      <p:grpSp>
        <p:nvGrpSpPr>
          <p:cNvPr id="11" name="Groupe 10">
            <a:extLst>
              <a:ext uri="{FF2B5EF4-FFF2-40B4-BE49-F238E27FC236}">
                <a16:creationId xmlns:a16="http://schemas.microsoft.com/office/drawing/2014/main" id="{4A6CB5E2-872B-4F0B-8572-06F76F9374A7}"/>
              </a:ext>
            </a:extLst>
          </p:cNvPr>
          <p:cNvGrpSpPr/>
          <p:nvPr/>
        </p:nvGrpSpPr>
        <p:grpSpPr>
          <a:xfrm>
            <a:off x="129979" y="0"/>
            <a:ext cx="1513490" cy="1506660"/>
            <a:chOff x="4075473" y="-76114"/>
            <a:chExt cx="1513490" cy="1506660"/>
          </a:xfrm>
        </p:grpSpPr>
        <p:sp>
          <p:nvSpPr>
            <p:cNvPr id="12" name="Ellipse 11">
              <a:extLst>
                <a:ext uri="{FF2B5EF4-FFF2-40B4-BE49-F238E27FC236}">
                  <a16:creationId xmlns:a16="http://schemas.microsoft.com/office/drawing/2014/main" id="{7060FD75-41A2-41C2-AA30-165D259571AF}"/>
                </a:ext>
              </a:extLst>
            </p:cNvPr>
            <p:cNvSpPr/>
            <p:nvPr/>
          </p:nvSpPr>
          <p:spPr>
            <a:xfrm>
              <a:off x="4075473" y="-76114"/>
              <a:ext cx="1513490" cy="150666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Ellipse 4">
              <a:extLst>
                <a:ext uri="{FF2B5EF4-FFF2-40B4-BE49-F238E27FC236}">
                  <a16:creationId xmlns:a16="http://schemas.microsoft.com/office/drawing/2014/main" id="{6B4482A9-506B-4175-A7C5-2CD590735612}"/>
                </a:ext>
              </a:extLst>
            </p:cNvPr>
            <p:cNvSpPr txBox="1"/>
            <p:nvPr/>
          </p:nvSpPr>
          <p:spPr>
            <a:xfrm>
              <a:off x="4297118" y="144531"/>
              <a:ext cx="1070200" cy="10653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fr-FR"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 Des salariés-citoyens exposés à la pandémie</a:t>
              </a:r>
            </a:p>
          </p:txBody>
        </p:sp>
      </p:gr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5" name="Rectangle 14">
            <a:extLst>
              <a:ext uri="{FF2B5EF4-FFF2-40B4-BE49-F238E27FC236}">
                <a16:creationId xmlns:a16="http://schemas.microsoft.com/office/drawing/2014/main" id="{B79B1E30-1773-45D5-B492-34BF8A87DC98}"/>
              </a:ext>
            </a:extLst>
          </p:cNvPr>
          <p:cNvSpPr/>
          <p:nvPr/>
        </p:nvSpPr>
        <p:spPr>
          <a:xfrm>
            <a:off x="1421824" y="1085851"/>
            <a:ext cx="10423335" cy="5632311"/>
          </a:xfrm>
          <a:prstGeom prst="rect">
            <a:avLst/>
          </a:prstGeom>
        </p:spPr>
        <p:txBody>
          <a:bodyPr wrap="square">
            <a:spAutoFit/>
          </a:bodyPr>
          <a:lstStyle/>
          <a:p>
            <a:pPr>
              <a:defRPr/>
            </a:pPr>
            <a:r>
              <a:rPr lang="fr-FR" b="1" i="1" dirty="0">
                <a:solidFill>
                  <a:srgbClr val="000000"/>
                </a:solidFill>
                <a:latin typeface="Arial" panose="020B0604020202020204" pitchFamily="34" charset="0"/>
              </a:rPr>
              <a:t>3. Application des mesures barrières et de distanciation sociale (2/3)</a:t>
            </a:r>
            <a:endParaRPr lang="fr-FR" dirty="0">
              <a:solidFill>
                <a:srgbClr val="00000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Les mesures barrières sont </a:t>
            </a:r>
            <a:r>
              <a:rPr kumimoji="0" lang="fr-FR"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des mesures universelles</a:t>
            </a:r>
            <a:r>
              <a:rPr kumimoji="0" lang="fr-FR"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applicables chez soi comme dans les moyens de transports, ou sur les lieux de travail, lorsqu’il est absolument nécessaire de travailler en «présentiel»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éviter absolument toute </a:t>
            </a:r>
            <a:r>
              <a:rPr kumimoji="0" lang="fr-FR" sz="18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foule, rassemblement ou regroupement ;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conserver une distance soc</a:t>
            </a:r>
            <a:r>
              <a:rPr kumimoji="0" lang="fr-FR"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iale d’au moins 1 mètre, mieux 2 mètres : cette distance de sécurité entre soi et une autre personne (potentiellement malade, qui tousse ou qui éternue) permet de ne pas être touché par les gouttelettes susceptibles de contenir le virus ;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saluer à distance</a:t>
            </a:r>
            <a:r>
              <a:rPr kumimoji="0" lang="fr-FR"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sans se serrer la main ou se faire la bise ; tousser ou éternuer dans son coude ou dans un mouchoir qui sera immédiatement jeté (cela a pour objectif de limiter une potentielle exposition du virus à notre entourage) ;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utiliser des mouchoirs à usage unique </a:t>
            </a:r>
            <a:r>
              <a:rPr kumimoji="0" lang="fr-FR"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ne pas accepter un mouchoir à usage unique propre d’une autre personne car potentiellement contaminé par ses mains ; les jeter dans un réceptacle prévu à cet effet et non par terre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 laver les mains très régulièrement </a:t>
            </a:r>
            <a:r>
              <a:rPr kumimoji="0" lang="fr-FR"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le lavage de mains doit être répété fréquemment et correctement (voir ci-après « Lavage des mains, savons, gels et produits biocides ») ; </a:t>
            </a:r>
          </a:p>
          <a:p>
            <a:pPr>
              <a:defRPr/>
            </a:pPr>
            <a:endParaRPr lang="fr-FR" dirty="0">
              <a:solidFill>
                <a:srgbClr val="000000"/>
              </a:solidFill>
              <a:latin typeface="Arial" panose="020B0604020202020204" pitchFamily="34" charset="0"/>
              <a:cs typeface="Arial" panose="020B0604020202020204" pitchFamily="34" charset="0"/>
            </a:endParaRPr>
          </a:p>
          <a:p>
            <a:pPr>
              <a:defRPr/>
            </a:pPr>
            <a:r>
              <a:rPr lang="fr-FR" dirty="0">
                <a:solidFill>
                  <a:srgbClr val="000000"/>
                </a:solidFill>
                <a:latin typeface="Arial" panose="020B0604020202020204" pitchFamily="34" charset="0"/>
                <a:cs typeface="Arial" panose="020B0604020202020204" pitchFamily="34" charset="0"/>
              </a:rPr>
              <a:t>L’éducation, aux principes élémentaires d’hygiène a une importance stratégique.</a:t>
            </a:r>
            <a:endParaRPr kumimoji="0" lang="fr-FR"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93430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Chacun est acteur de sa santé et de celle des autres</a:t>
            </a:r>
          </a:p>
        </p:txBody>
      </p:sp>
      <p:grpSp>
        <p:nvGrpSpPr>
          <p:cNvPr id="11" name="Groupe 10">
            <a:extLst>
              <a:ext uri="{FF2B5EF4-FFF2-40B4-BE49-F238E27FC236}">
                <a16:creationId xmlns:a16="http://schemas.microsoft.com/office/drawing/2014/main" id="{4A6CB5E2-872B-4F0B-8572-06F76F9374A7}"/>
              </a:ext>
            </a:extLst>
          </p:cNvPr>
          <p:cNvGrpSpPr/>
          <p:nvPr/>
        </p:nvGrpSpPr>
        <p:grpSpPr>
          <a:xfrm>
            <a:off x="129979" y="0"/>
            <a:ext cx="1513490" cy="1506660"/>
            <a:chOff x="4075473" y="-76114"/>
            <a:chExt cx="1513490" cy="1506660"/>
          </a:xfrm>
        </p:grpSpPr>
        <p:sp>
          <p:nvSpPr>
            <p:cNvPr id="12" name="Ellipse 11">
              <a:extLst>
                <a:ext uri="{FF2B5EF4-FFF2-40B4-BE49-F238E27FC236}">
                  <a16:creationId xmlns:a16="http://schemas.microsoft.com/office/drawing/2014/main" id="{7060FD75-41A2-41C2-AA30-165D259571AF}"/>
                </a:ext>
              </a:extLst>
            </p:cNvPr>
            <p:cNvSpPr/>
            <p:nvPr/>
          </p:nvSpPr>
          <p:spPr>
            <a:xfrm>
              <a:off x="4075473" y="-76114"/>
              <a:ext cx="1513490" cy="150666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Ellipse 4">
              <a:extLst>
                <a:ext uri="{FF2B5EF4-FFF2-40B4-BE49-F238E27FC236}">
                  <a16:creationId xmlns:a16="http://schemas.microsoft.com/office/drawing/2014/main" id="{6B4482A9-506B-4175-A7C5-2CD590735612}"/>
                </a:ext>
              </a:extLst>
            </p:cNvPr>
            <p:cNvSpPr txBox="1"/>
            <p:nvPr/>
          </p:nvSpPr>
          <p:spPr>
            <a:xfrm>
              <a:off x="4297118" y="144531"/>
              <a:ext cx="1070200" cy="10653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fr-FR"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 Des salariés-citoyens exposés à la pandémie</a:t>
              </a:r>
            </a:p>
          </p:txBody>
        </p:sp>
      </p:gr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5" name="Rectangle 14">
            <a:extLst>
              <a:ext uri="{FF2B5EF4-FFF2-40B4-BE49-F238E27FC236}">
                <a16:creationId xmlns:a16="http://schemas.microsoft.com/office/drawing/2014/main" id="{B79B1E30-1773-45D5-B492-34BF8A87DC98}"/>
              </a:ext>
            </a:extLst>
          </p:cNvPr>
          <p:cNvSpPr/>
          <p:nvPr/>
        </p:nvSpPr>
        <p:spPr>
          <a:xfrm>
            <a:off x="1421824" y="1085853"/>
            <a:ext cx="10423335" cy="5355312"/>
          </a:xfrm>
          <a:prstGeom prst="rect">
            <a:avLst/>
          </a:prstGeom>
        </p:spPr>
        <p:txBody>
          <a:bodyPr wrap="square">
            <a:spAutoFit/>
          </a:bodyPr>
          <a:lstStyle/>
          <a:p>
            <a:pPr>
              <a:defRPr/>
            </a:pPr>
            <a:r>
              <a:rPr lang="fr-FR" b="1" i="1" dirty="0">
                <a:solidFill>
                  <a:srgbClr val="000000"/>
                </a:solidFill>
                <a:latin typeface="Arial" panose="020B0604020202020204" pitchFamily="34" charset="0"/>
              </a:rPr>
              <a:t>4. Savoir dans quelle catégorie de personne se situer  (1/3)</a:t>
            </a:r>
            <a:endParaRPr lang="fr-FR" dirty="0">
              <a:solidFill>
                <a:srgbClr val="00000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Quelques définitions utiles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FR"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Personne saine: </a:t>
            </a:r>
            <a:r>
              <a:rPr kumimoji="0" lang="fr-FR"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personne qui ne présente aucun symptômes d’une atteinte du Codiv19.</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Cas possible : </a:t>
            </a:r>
            <a:r>
              <a:rPr kumimoji="0" lang="fr-FR"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personne qui présente une partie des symptômes d’une atteinte par Codiv19. La durée de l'incubation est en moyenne de 5 jours, avec des extrêmes de 2 à 12 jours. L'installation des symptômes se fait progressivement sur plusieurs jours, contrairement à la grippe qui débute brutalement. Les premiers symptômes sont peu spécifiques : </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maux de tête, </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douleurs musculaires, </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fatigue. </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la fièvre et les signes respiratoires arrivent secondairement, souvent deux ou trois jours après les premiers symptômes.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perte subite de l'odorat et du gout.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Cas confirmé : </a:t>
            </a:r>
            <a:r>
              <a:rPr kumimoji="0" lang="fr-FR"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personne « cas possible » avec un prélèvement biologique confirmant la présence du Codiv19 ;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Personne </a:t>
            </a:r>
            <a:r>
              <a:rPr kumimoji="0" lang="fr-FR" sz="18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co</a:t>
            </a:r>
            <a:r>
              <a:rPr kumimoji="0" lang="fr-FR"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-exposée : </a:t>
            </a:r>
            <a:r>
              <a:rPr kumimoji="0" lang="fr-FR"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personne exposée à la même source d’exposition virale que le cas possible ou confirmé. </a:t>
            </a:r>
          </a:p>
        </p:txBody>
      </p:sp>
    </p:spTree>
    <p:extLst>
      <p:ext uri="{BB962C8B-B14F-4D97-AF65-F5344CB8AC3E}">
        <p14:creationId xmlns:p14="http://schemas.microsoft.com/office/powerpoint/2010/main" val="3287181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Chacun est acteur de sa santé et de celle des autres</a:t>
            </a:r>
          </a:p>
        </p:txBody>
      </p:sp>
      <p:grpSp>
        <p:nvGrpSpPr>
          <p:cNvPr id="11" name="Groupe 10">
            <a:extLst>
              <a:ext uri="{FF2B5EF4-FFF2-40B4-BE49-F238E27FC236}">
                <a16:creationId xmlns:a16="http://schemas.microsoft.com/office/drawing/2014/main" id="{4A6CB5E2-872B-4F0B-8572-06F76F9374A7}"/>
              </a:ext>
            </a:extLst>
          </p:cNvPr>
          <p:cNvGrpSpPr/>
          <p:nvPr/>
        </p:nvGrpSpPr>
        <p:grpSpPr>
          <a:xfrm>
            <a:off x="129979" y="0"/>
            <a:ext cx="1513490" cy="1506660"/>
            <a:chOff x="4075473" y="-76114"/>
            <a:chExt cx="1513490" cy="1506660"/>
          </a:xfrm>
        </p:grpSpPr>
        <p:sp>
          <p:nvSpPr>
            <p:cNvPr id="12" name="Ellipse 11">
              <a:extLst>
                <a:ext uri="{FF2B5EF4-FFF2-40B4-BE49-F238E27FC236}">
                  <a16:creationId xmlns:a16="http://schemas.microsoft.com/office/drawing/2014/main" id="{7060FD75-41A2-41C2-AA30-165D259571AF}"/>
                </a:ext>
              </a:extLst>
            </p:cNvPr>
            <p:cNvSpPr/>
            <p:nvPr/>
          </p:nvSpPr>
          <p:spPr>
            <a:xfrm>
              <a:off x="4075473" y="-76114"/>
              <a:ext cx="1513490" cy="150666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Ellipse 4">
              <a:extLst>
                <a:ext uri="{FF2B5EF4-FFF2-40B4-BE49-F238E27FC236}">
                  <a16:creationId xmlns:a16="http://schemas.microsoft.com/office/drawing/2014/main" id="{6B4482A9-506B-4175-A7C5-2CD590735612}"/>
                </a:ext>
              </a:extLst>
            </p:cNvPr>
            <p:cNvSpPr txBox="1"/>
            <p:nvPr/>
          </p:nvSpPr>
          <p:spPr>
            <a:xfrm>
              <a:off x="4297118" y="144531"/>
              <a:ext cx="1070200" cy="10653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fr-FR"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 Des salariés-citoyens exposés à la pandémie</a:t>
              </a:r>
            </a:p>
          </p:txBody>
        </p:sp>
      </p:gr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5" name="Rectangle 14">
            <a:extLst>
              <a:ext uri="{FF2B5EF4-FFF2-40B4-BE49-F238E27FC236}">
                <a16:creationId xmlns:a16="http://schemas.microsoft.com/office/drawing/2014/main" id="{B79B1E30-1773-45D5-B492-34BF8A87DC98}"/>
              </a:ext>
            </a:extLst>
          </p:cNvPr>
          <p:cNvSpPr/>
          <p:nvPr/>
        </p:nvSpPr>
        <p:spPr>
          <a:xfrm>
            <a:off x="1421824" y="1085853"/>
            <a:ext cx="10423335" cy="4801314"/>
          </a:xfrm>
          <a:prstGeom prst="rect">
            <a:avLst/>
          </a:prstGeom>
        </p:spPr>
        <p:txBody>
          <a:bodyPr wrap="square">
            <a:spAutoFit/>
          </a:bodyPr>
          <a:lstStyle/>
          <a:p>
            <a:pPr>
              <a:defRPr/>
            </a:pPr>
            <a:r>
              <a:rPr lang="fr-FR" b="1" i="1" dirty="0">
                <a:solidFill>
                  <a:srgbClr val="000000"/>
                </a:solidFill>
                <a:latin typeface="Arial" panose="020B0604020202020204" pitchFamily="34" charset="0"/>
              </a:rPr>
              <a:t>4. Savoir dans quelle catégorie de personne se situer (2/3)</a:t>
            </a:r>
            <a:endParaRPr lang="fr-FR" dirty="0">
              <a:solidFill>
                <a:srgbClr val="00000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solidFill>
                  <a:srgbClr val="000000"/>
                </a:solidFill>
                <a:latin typeface="Arial" panose="020B0604020202020204" pitchFamily="34" charset="0"/>
                <a:cs typeface="Arial" panose="020B0604020202020204" pitchFamily="34" charset="0"/>
              </a:rPr>
              <a:t>Quelques définitions utiles :</a:t>
            </a:r>
          </a:p>
          <a:p>
            <a:pPr marL="285750" lvl="0" indent="-285750">
              <a:buFont typeface="Wingdings" panose="05000000000000000000" pitchFamily="2" charset="2"/>
              <a:buChar char="§"/>
              <a:defRPr/>
            </a:pPr>
            <a:endParaRPr lang="fr-FR" b="1" dirty="0">
              <a:solidFill>
                <a:srgbClr val="000000"/>
              </a:solidFill>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defRPr/>
            </a:pPr>
            <a:r>
              <a:rPr lang="fr-FR" b="1" dirty="0">
                <a:solidFill>
                  <a:srgbClr val="000000"/>
                </a:solidFill>
                <a:latin typeface="Arial" panose="020B0604020202020204" pitchFamily="34" charset="0"/>
                <a:cs typeface="Arial" panose="020B0604020202020204" pitchFamily="34" charset="0"/>
              </a:rPr>
              <a:t>Personne à risque: </a:t>
            </a:r>
            <a:r>
              <a:rPr lang="fr-FR" dirty="0">
                <a:solidFill>
                  <a:srgbClr val="000000"/>
                </a:solidFill>
                <a:latin typeface="Arial" panose="020B0604020202020204" pitchFamily="34" charset="0"/>
                <a:cs typeface="Arial" panose="020B0604020202020204" pitchFamily="34" charset="0"/>
              </a:rPr>
              <a:t>personne qui ne présente aucun symptômes d’une atteinte du Codiv19.</a:t>
            </a:r>
          </a:p>
          <a:p>
            <a:pPr marL="536575" lvl="2" indent="-285750">
              <a:buFont typeface="Wingdings" panose="05000000000000000000" pitchFamily="2" charset="2"/>
              <a:buChar char="Ø"/>
              <a:defRPr/>
            </a:pPr>
            <a:r>
              <a:rPr lang="fr-FR" u="sng" dirty="0">
                <a:solidFill>
                  <a:srgbClr val="000000"/>
                </a:solidFill>
                <a:latin typeface="Arial" panose="020B0604020202020204" pitchFamily="34" charset="0"/>
                <a:cs typeface="Arial" panose="020B0604020202020204" pitchFamily="34" charset="0"/>
              </a:rPr>
              <a:t>Selon les données de la littérature:</a:t>
            </a:r>
          </a:p>
          <a:p>
            <a:pPr marL="742950" lvl="2" indent="-285750">
              <a:buFont typeface="Wingdings" panose="05000000000000000000" pitchFamily="2" charset="2"/>
              <a:buChar char="ü"/>
              <a:defRPr/>
            </a:pPr>
            <a:r>
              <a:rPr lang="fr-FR" dirty="0">
                <a:solidFill>
                  <a:srgbClr val="000000"/>
                </a:solidFill>
                <a:latin typeface="Arial" panose="020B0604020202020204" pitchFamily="34" charset="0"/>
                <a:cs typeface="Arial" panose="020B0604020202020204" pitchFamily="34" charset="0"/>
              </a:rPr>
              <a:t>personnes âgées de 70 ans et plus (même si les patients entre 50 ans et 70 ans doivent être surveillés de façon plus rapprochée) ;</a:t>
            </a:r>
          </a:p>
          <a:p>
            <a:pPr marL="742950" lvl="2" indent="-285750">
              <a:buFont typeface="Wingdings" panose="05000000000000000000" pitchFamily="2" charset="2"/>
              <a:buChar char="ü"/>
              <a:defRPr/>
            </a:pPr>
            <a:r>
              <a:rPr lang="fr-FR" dirty="0">
                <a:solidFill>
                  <a:srgbClr val="000000"/>
                </a:solidFill>
                <a:latin typeface="Arial" panose="020B0604020202020204" pitchFamily="34" charset="0"/>
                <a:cs typeface="Arial" panose="020B0604020202020204" pitchFamily="34" charset="0"/>
              </a:rPr>
              <a:t>les patients aux antécédents (ATCD) cardiovasculaires: hypertension </a:t>
            </a:r>
            <a:r>
              <a:rPr lang="fr-FR" dirty="0" err="1">
                <a:solidFill>
                  <a:srgbClr val="000000"/>
                </a:solidFill>
                <a:latin typeface="Arial" panose="020B0604020202020204" pitchFamily="34" charset="0"/>
                <a:cs typeface="Arial" panose="020B0604020202020204" pitchFamily="34" charset="0"/>
              </a:rPr>
              <a:t>artériellecompliquée</a:t>
            </a:r>
            <a:r>
              <a:rPr lang="fr-FR" dirty="0">
                <a:solidFill>
                  <a:srgbClr val="000000"/>
                </a:solidFill>
                <a:latin typeface="Arial" panose="020B0604020202020204" pitchFamily="34" charset="0"/>
                <a:cs typeface="Arial" panose="020B0604020202020204" pitchFamily="34" charset="0"/>
              </a:rPr>
              <a:t>, </a:t>
            </a:r>
            <a:r>
              <a:rPr lang="fr-FR" dirty="0" err="1">
                <a:solidFill>
                  <a:srgbClr val="000000"/>
                </a:solidFill>
                <a:latin typeface="Arial" panose="020B0604020202020204" pitchFamily="34" charset="0"/>
                <a:cs typeface="Arial" panose="020B0604020202020204" pitchFamily="34" charset="0"/>
              </a:rPr>
              <a:t>ATCDd’accident</a:t>
            </a:r>
            <a:r>
              <a:rPr lang="fr-FR" dirty="0">
                <a:solidFill>
                  <a:srgbClr val="000000"/>
                </a:solidFill>
                <a:latin typeface="Arial" panose="020B0604020202020204" pitchFamily="34" charset="0"/>
                <a:cs typeface="Arial" panose="020B0604020202020204" pitchFamily="34" charset="0"/>
              </a:rPr>
              <a:t> vasculaire </a:t>
            </a:r>
            <a:r>
              <a:rPr lang="fr-FR" dirty="0" err="1">
                <a:solidFill>
                  <a:srgbClr val="000000"/>
                </a:solidFill>
                <a:latin typeface="Arial" panose="020B0604020202020204" pitchFamily="34" charset="0"/>
                <a:cs typeface="Arial" panose="020B0604020202020204" pitchFamily="34" charset="0"/>
              </a:rPr>
              <a:t>cérébralou</a:t>
            </a:r>
            <a:r>
              <a:rPr lang="fr-FR" dirty="0">
                <a:solidFill>
                  <a:srgbClr val="000000"/>
                </a:solidFill>
                <a:latin typeface="Arial" panose="020B0604020202020204" pitchFamily="34" charset="0"/>
                <a:cs typeface="Arial" panose="020B0604020202020204" pitchFamily="34" charset="0"/>
              </a:rPr>
              <a:t> de coronaropathie, chirurgie cardiaque, insuffisance cardiaque </a:t>
            </a:r>
            <a:r>
              <a:rPr lang="fr-FR" dirty="0" err="1">
                <a:solidFill>
                  <a:srgbClr val="000000"/>
                </a:solidFill>
                <a:latin typeface="Arial" panose="020B0604020202020204" pitchFamily="34" charset="0"/>
                <a:cs typeface="Arial" panose="020B0604020202020204" pitchFamily="34" charset="0"/>
              </a:rPr>
              <a:t>stadeNYHA</a:t>
            </a:r>
            <a:r>
              <a:rPr lang="fr-FR" dirty="0">
                <a:solidFill>
                  <a:srgbClr val="000000"/>
                </a:solidFill>
                <a:latin typeface="Arial" panose="020B0604020202020204" pitchFamily="34" charset="0"/>
                <a:cs typeface="Arial" panose="020B0604020202020204" pitchFamily="34" charset="0"/>
              </a:rPr>
              <a:t> III ou IV ; </a:t>
            </a:r>
          </a:p>
          <a:p>
            <a:pPr marL="742950" lvl="2" indent="-285750">
              <a:buFont typeface="Wingdings" panose="05000000000000000000" pitchFamily="2" charset="2"/>
              <a:buChar char="ü"/>
              <a:defRPr/>
            </a:pPr>
            <a:r>
              <a:rPr lang="fr-FR" dirty="0">
                <a:solidFill>
                  <a:srgbClr val="000000"/>
                </a:solidFill>
                <a:latin typeface="Arial" panose="020B0604020202020204" pitchFamily="34" charset="0"/>
                <a:cs typeface="Arial" panose="020B0604020202020204" pitchFamily="34" charset="0"/>
              </a:rPr>
              <a:t>les </a:t>
            </a:r>
            <a:r>
              <a:rPr lang="fr-FR" dirty="0" err="1">
                <a:solidFill>
                  <a:srgbClr val="000000"/>
                </a:solidFill>
                <a:latin typeface="Arial" panose="020B0604020202020204" pitchFamily="34" charset="0"/>
                <a:cs typeface="Arial" panose="020B0604020202020204" pitchFamily="34" charset="0"/>
              </a:rPr>
              <a:t>diabétiquesinsulinodépendants</a:t>
            </a:r>
            <a:r>
              <a:rPr lang="fr-FR" dirty="0">
                <a:solidFill>
                  <a:srgbClr val="000000"/>
                </a:solidFill>
                <a:latin typeface="Arial" panose="020B0604020202020204" pitchFamily="34" charset="0"/>
                <a:cs typeface="Arial" panose="020B0604020202020204" pitchFamily="34" charset="0"/>
              </a:rPr>
              <a:t> non </a:t>
            </a:r>
            <a:r>
              <a:rPr lang="fr-FR" dirty="0" err="1">
                <a:solidFill>
                  <a:srgbClr val="000000"/>
                </a:solidFill>
                <a:latin typeface="Arial" panose="020B0604020202020204" pitchFamily="34" charset="0"/>
                <a:cs typeface="Arial" panose="020B0604020202020204" pitchFamily="34" charset="0"/>
              </a:rPr>
              <a:t>équilibrésou</a:t>
            </a:r>
            <a:r>
              <a:rPr lang="fr-FR" dirty="0">
                <a:solidFill>
                  <a:srgbClr val="000000"/>
                </a:solidFill>
                <a:latin typeface="Arial" panose="020B0604020202020204" pitchFamily="34" charset="0"/>
                <a:cs typeface="Arial" panose="020B0604020202020204" pitchFamily="34" charset="0"/>
              </a:rPr>
              <a:t> présentant des complications secondaires à leur pathologie; </a:t>
            </a:r>
          </a:p>
          <a:p>
            <a:pPr marL="742950" lvl="2" indent="-285750">
              <a:buFont typeface="Wingdings" panose="05000000000000000000" pitchFamily="2" charset="2"/>
              <a:buChar char="ü"/>
              <a:defRPr/>
            </a:pPr>
            <a:r>
              <a:rPr lang="fr-FR" dirty="0" err="1">
                <a:solidFill>
                  <a:srgbClr val="000000"/>
                </a:solidFill>
                <a:latin typeface="Arial" panose="020B0604020202020204" pitchFamily="34" charset="0"/>
                <a:cs typeface="Arial" panose="020B0604020202020204" pitchFamily="34" charset="0"/>
              </a:rPr>
              <a:t>lespersonnes</a:t>
            </a:r>
            <a:r>
              <a:rPr lang="fr-FR" dirty="0">
                <a:solidFill>
                  <a:srgbClr val="000000"/>
                </a:solidFill>
                <a:latin typeface="Arial" panose="020B0604020202020204" pitchFamily="34" charset="0"/>
                <a:cs typeface="Arial" panose="020B0604020202020204" pitchFamily="34" charset="0"/>
              </a:rPr>
              <a:t> présentant une </a:t>
            </a:r>
            <a:r>
              <a:rPr lang="fr-FR" dirty="0" err="1">
                <a:solidFill>
                  <a:srgbClr val="000000"/>
                </a:solidFill>
                <a:latin typeface="Arial" panose="020B0604020202020204" pitchFamily="34" charset="0"/>
                <a:cs typeface="Arial" panose="020B0604020202020204" pitchFamily="34" charset="0"/>
              </a:rPr>
              <a:t>pathologiechronique</a:t>
            </a:r>
            <a:r>
              <a:rPr lang="fr-FR" dirty="0">
                <a:solidFill>
                  <a:srgbClr val="000000"/>
                </a:solidFill>
                <a:latin typeface="Arial" panose="020B0604020202020204" pitchFamily="34" charset="0"/>
                <a:cs typeface="Arial" panose="020B0604020202020204" pitchFamily="34" charset="0"/>
              </a:rPr>
              <a:t> respiratoire susceptible de décompenser lors d’une infection virale;</a:t>
            </a:r>
          </a:p>
          <a:p>
            <a:pPr marL="742950" lvl="2" indent="-285750">
              <a:buFont typeface="Wingdings" panose="05000000000000000000" pitchFamily="2" charset="2"/>
              <a:buChar char="ü"/>
              <a:defRPr/>
            </a:pPr>
            <a:r>
              <a:rPr lang="fr-FR" dirty="0">
                <a:solidFill>
                  <a:srgbClr val="000000"/>
                </a:solidFill>
                <a:latin typeface="Arial" panose="020B0604020202020204" pitchFamily="34" charset="0"/>
                <a:cs typeface="Arial" panose="020B0604020202020204" pitchFamily="34" charset="0"/>
              </a:rPr>
              <a:t>patients présentant une insuffisance rénale chronique dialysée;</a:t>
            </a:r>
          </a:p>
          <a:p>
            <a:pPr marL="742950" lvl="2" indent="-285750">
              <a:buFont typeface="Wingdings" panose="05000000000000000000" pitchFamily="2" charset="2"/>
              <a:buChar char="ü"/>
              <a:defRPr/>
            </a:pPr>
            <a:r>
              <a:rPr lang="fr-FR" dirty="0">
                <a:solidFill>
                  <a:srgbClr val="000000"/>
                </a:solidFill>
                <a:latin typeface="Arial" panose="020B0604020202020204" pitchFamily="34" charset="0"/>
                <a:cs typeface="Arial" panose="020B0604020202020204" pitchFamily="34" charset="0"/>
              </a:rPr>
              <a:t>malades atteints de </a:t>
            </a:r>
            <a:r>
              <a:rPr lang="fr-FR" dirty="0" err="1">
                <a:solidFill>
                  <a:srgbClr val="000000"/>
                </a:solidFill>
                <a:latin typeface="Arial" panose="020B0604020202020204" pitchFamily="34" charset="0"/>
                <a:cs typeface="Arial" panose="020B0604020202020204" pitchFamily="34" charset="0"/>
              </a:rPr>
              <a:t>cancersous</a:t>
            </a:r>
            <a:r>
              <a:rPr lang="fr-FR" dirty="0">
                <a:solidFill>
                  <a:srgbClr val="000000"/>
                </a:solidFill>
                <a:latin typeface="Arial" panose="020B0604020202020204" pitchFamily="34" charset="0"/>
                <a:cs typeface="Arial" panose="020B0604020202020204" pitchFamily="34" charset="0"/>
              </a:rPr>
              <a:t> traitement.</a:t>
            </a:r>
          </a:p>
        </p:txBody>
      </p:sp>
    </p:spTree>
    <p:extLst>
      <p:ext uri="{BB962C8B-B14F-4D97-AF65-F5344CB8AC3E}">
        <p14:creationId xmlns:p14="http://schemas.microsoft.com/office/powerpoint/2010/main" val="816270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Chacun est acteur de sa santé et de celle des autres</a:t>
            </a:r>
          </a:p>
        </p:txBody>
      </p:sp>
      <p:grpSp>
        <p:nvGrpSpPr>
          <p:cNvPr id="11" name="Groupe 10">
            <a:extLst>
              <a:ext uri="{FF2B5EF4-FFF2-40B4-BE49-F238E27FC236}">
                <a16:creationId xmlns:a16="http://schemas.microsoft.com/office/drawing/2014/main" id="{4A6CB5E2-872B-4F0B-8572-06F76F9374A7}"/>
              </a:ext>
            </a:extLst>
          </p:cNvPr>
          <p:cNvGrpSpPr/>
          <p:nvPr/>
        </p:nvGrpSpPr>
        <p:grpSpPr>
          <a:xfrm>
            <a:off x="129979" y="0"/>
            <a:ext cx="1513490" cy="1506660"/>
            <a:chOff x="4075473" y="-76114"/>
            <a:chExt cx="1513490" cy="1506660"/>
          </a:xfrm>
        </p:grpSpPr>
        <p:sp>
          <p:nvSpPr>
            <p:cNvPr id="12" name="Ellipse 11">
              <a:extLst>
                <a:ext uri="{FF2B5EF4-FFF2-40B4-BE49-F238E27FC236}">
                  <a16:creationId xmlns:a16="http://schemas.microsoft.com/office/drawing/2014/main" id="{7060FD75-41A2-41C2-AA30-165D259571AF}"/>
                </a:ext>
              </a:extLst>
            </p:cNvPr>
            <p:cNvSpPr/>
            <p:nvPr/>
          </p:nvSpPr>
          <p:spPr>
            <a:xfrm>
              <a:off x="4075473" y="-76114"/>
              <a:ext cx="1513490" cy="150666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Ellipse 4">
              <a:extLst>
                <a:ext uri="{FF2B5EF4-FFF2-40B4-BE49-F238E27FC236}">
                  <a16:creationId xmlns:a16="http://schemas.microsoft.com/office/drawing/2014/main" id="{6B4482A9-506B-4175-A7C5-2CD590735612}"/>
                </a:ext>
              </a:extLst>
            </p:cNvPr>
            <p:cNvSpPr txBox="1"/>
            <p:nvPr/>
          </p:nvSpPr>
          <p:spPr>
            <a:xfrm>
              <a:off x="4297118" y="144531"/>
              <a:ext cx="1070200" cy="10653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fr-FR"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 Des salariés-citoyens exposés à la pandémie</a:t>
              </a:r>
            </a:p>
          </p:txBody>
        </p:sp>
      </p:gr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5" name="Rectangle 14">
            <a:extLst>
              <a:ext uri="{FF2B5EF4-FFF2-40B4-BE49-F238E27FC236}">
                <a16:creationId xmlns:a16="http://schemas.microsoft.com/office/drawing/2014/main" id="{B79B1E30-1773-45D5-B492-34BF8A87DC98}"/>
              </a:ext>
            </a:extLst>
          </p:cNvPr>
          <p:cNvSpPr/>
          <p:nvPr/>
        </p:nvSpPr>
        <p:spPr>
          <a:xfrm>
            <a:off x="1421824" y="1085853"/>
            <a:ext cx="10423335" cy="5355312"/>
          </a:xfrm>
          <a:prstGeom prst="rect">
            <a:avLst/>
          </a:prstGeom>
        </p:spPr>
        <p:txBody>
          <a:bodyPr wrap="square">
            <a:spAutoFit/>
          </a:bodyPr>
          <a:lstStyle/>
          <a:p>
            <a:pPr>
              <a:defRPr/>
            </a:pPr>
            <a:r>
              <a:rPr lang="fr-FR" b="1" i="1" dirty="0">
                <a:solidFill>
                  <a:srgbClr val="000000"/>
                </a:solidFill>
                <a:latin typeface="Arial" panose="020B0604020202020204" pitchFamily="34" charset="0"/>
              </a:rPr>
              <a:t>4. Savoir dans quelle catégorie de personne se situer (3/3)</a:t>
            </a:r>
            <a:endParaRPr lang="fr-FR" dirty="0">
              <a:solidFill>
                <a:srgbClr val="00000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solidFill>
                  <a:srgbClr val="000000"/>
                </a:solidFill>
                <a:latin typeface="Arial" panose="020B0604020202020204" pitchFamily="34" charset="0"/>
                <a:cs typeface="Arial" panose="020B0604020202020204" pitchFamily="34" charset="0"/>
              </a:rPr>
              <a:t>Quelques définitions utiles :</a:t>
            </a:r>
          </a:p>
          <a:p>
            <a:pPr marL="285750" lvl="0" indent="-285750">
              <a:buFont typeface="Wingdings" panose="05000000000000000000" pitchFamily="2" charset="2"/>
              <a:buChar char="§"/>
              <a:defRPr/>
            </a:pPr>
            <a:endParaRPr lang="fr-FR" b="1" dirty="0">
              <a:solidFill>
                <a:srgbClr val="000000"/>
              </a:solidFill>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defRPr/>
            </a:pPr>
            <a:r>
              <a:rPr lang="fr-FR" b="1" dirty="0">
                <a:solidFill>
                  <a:srgbClr val="000000"/>
                </a:solidFill>
                <a:latin typeface="Arial" panose="020B0604020202020204" pitchFamily="34" charset="0"/>
                <a:cs typeface="Arial" panose="020B0604020202020204" pitchFamily="34" charset="0"/>
              </a:rPr>
              <a:t>Personne à risque: </a:t>
            </a:r>
            <a:r>
              <a:rPr lang="fr-FR" dirty="0">
                <a:solidFill>
                  <a:srgbClr val="000000"/>
                </a:solidFill>
                <a:latin typeface="Arial" panose="020B0604020202020204" pitchFamily="34" charset="0"/>
                <a:cs typeface="Arial" panose="020B0604020202020204" pitchFamily="34" charset="0"/>
              </a:rPr>
              <a:t>personne qui ne présente aucun symptômes d’une atteinte du Codiv19.</a:t>
            </a:r>
          </a:p>
          <a:p>
            <a:pPr marL="536575" lvl="2" indent="-285750">
              <a:buFont typeface="Wingdings" panose="05000000000000000000" pitchFamily="2" charset="2"/>
              <a:buChar char="Ø"/>
              <a:defRPr/>
            </a:pPr>
            <a:r>
              <a:rPr lang="fr-FR" u="sng" dirty="0">
                <a:solidFill>
                  <a:srgbClr val="000000"/>
                </a:solidFill>
                <a:latin typeface="Arial" panose="020B0604020202020204" pitchFamily="34" charset="0"/>
                <a:cs typeface="Arial" panose="020B0604020202020204" pitchFamily="34" charset="0"/>
              </a:rPr>
              <a:t>Malgré l’absence de données dans la littérature en raison d’un risque présumé compte-tenu des données disponibles sur les autres infections respiratoires sont également considérés à risque:</a:t>
            </a:r>
          </a:p>
          <a:p>
            <a:pPr marL="742950" lvl="2" indent="-285750">
              <a:buFont typeface="Wingdings" panose="05000000000000000000" pitchFamily="2" charset="2"/>
              <a:buChar char="ü"/>
              <a:defRPr/>
            </a:pPr>
            <a:r>
              <a:rPr lang="fr-FR" dirty="0">
                <a:solidFill>
                  <a:srgbClr val="000000"/>
                </a:solidFill>
                <a:latin typeface="Arial" panose="020B0604020202020204" pitchFamily="34" charset="0"/>
                <a:cs typeface="Arial" panose="020B0604020202020204" pitchFamily="34" charset="0"/>
              </a:rPr>
              <a:t>les personnes avec une immunodépression congénitale ou acquise:</a:t>
            </a:r>
          </a:p>
          <a:p>
            <a:pPr marL="1200150" lvl="3" indent="-285750">
              <a:buFontTx/>
              <a:buChar char="-"/>
              <a:defRPr/>
            </a:pPr>
            <a:r>
              <a:rPr lang="fr-FR" dirty="0">
                <a:solidFill>
                  <a:srgbClr val="000000"/>
                </a:solidFill>
                <a:latin typeface="Arial" panose="020B0604020202020204" pitchFamily="34" charset="0"/>
                <a:cs typeface="Arial" panose="020B0604020202020204" pitchFamily="34" charset="0"/>
              </a:rPr>
              <a:t>médicamenteuse : chimiothérapie anti cancéreuse, immunosuppresseur, biothérapie et/ou une corticothérapie à dose immunosuppressive, </a:t>
            </a:r>
          </a:p>
          <a:p>
            <a:pPr marL="1200150" lvl="3" indent="-285750">
              <a:buFontTx/>
              <a:buChar char="-"/>
              <a:defRPr/>
            </a:pPr>
            <a:r>
              <a:rPr lang="fr-FR" dirty="0">
                <a:solidFill>
                  <a:srgbClr val="000000"/>
                </a:solidFill>
                <a:latin typeface="Arial" panose="020B0604020202020204" pitchFamily="34" charset="0"/>
                <a:cs typeface="Arial" panose="020B0604020202020204" pitchFamily="34" charset="0"/>
              </a:rPr>
              <a:t>infection à VIH non contrôlé ou avec des CD4 &lt;200/mm3,</a:t>
            </a:r>
          </a:p>
          <a:p>
            <a:pPr marL="1200150" lvl="3" indent="-285750">
              <a:buFontTx/>
              <a:buChar char="-"/>
              <a:defRPr/>
            </a:pPr>
            <a:r>
              <a:rPr lang="fr-FR" dirty="0">
                <a:solidFill>
                  <a:srgbClr val="000000"/>
                </a:solidFill>
                <a:latin typeface="Arial" panose="020B0604020202020204" pitchFamily="34" charset="0"/>
                <a:cs typeface="Arial" panose="020B0604020202020204" pitchFamily="34" charset="0"/>
              </a:rPr>
              <a:t>consécutive à une greffe d'organe solide ou de cellules souches hématopoïétiques,</a:t>
            </a:r>
          </a:p>
          <a:p>
            <a:pPr marL="1200150" lvl="3" indent="-285750">
              <a:buFontTx/>
              <a:buChar char="-"/>
              <a:defRPr/>
            </a:pPr>
            <a:r>
              <a:rPr lang="fr-FR" dirty="0">
                <a:solidFill>
                  <a:srgbClr val="000000"/>
                </a:solidFill>
                <a:latin typeface="Arial" panose="020B0604020202020204" pitchFamily="34" charset="0"/>
                <a:cs typeface="Arial" panose="020B0604020202020204" pitchFamily="34" charset="0"/>
              </a:rPr>
              <a:t>liée à une hémopathie maligne en cours de traitement,</a:t>
            </a:r>
          </a:p>
          <a:p>
            <a:pPr marL="742950" lvl="2" indent="-285750">
              <a:buFont typeface="Wingdings" panose="05000000000000000000" pitchFamily="2" charset="2"/>
              <a:buChar char="ü"/>
              <a:defRPr/>
            </a:pPr>
            <a:r>
              <a:rPr lang="fr-FR" dirty="0">
                <a:solidFill>
                  <a:srgbClr val="000000"/>
                </a:solidFill>
                <a:latin typeface="Arial" panose="020B0604020202020204" pitchFamily="34" charset="0"/>
                <a:cs typeface="Arial" panose="020B0604020202020204" pitchFamily="34" charset="0"/>
              </a:rPr>
              <a:t>les malades atteints de cirrhose au stade B de la classification de Child-</a:t>
            </a:r>
            <a:r>
              <a:rPr lang="fr-FR" dirty="0" err="1">
                <a:solidFill>
                  <a:srgbClr val="000000"/>
                </a:solidFill>
                <a:latin typeface="Arial" panose="020B0604020202020204" pitchFamily="34" charset="0"/>
                <a:cs typeface="Arial" panose="020B0604020202020204" pitchFamily="34" charset="0"/>
              </a:rPr>
              <a:t>Pugh</a:t>
            </a:r>
            <a:r>
              <a:rPr lang="fr-FR" dirty="0">
                <a:solidFill>
                  <a:srgbClr val="000000"/>
                </a:solidFill>
                <a:latin typeface="Arial" panose="020B0604020202020204" pitchFamily="34" charset="0"/>
                <a:cs typeface="Arial" panose="020B0604020202020204" pitchFamily="34" charset="0"/>
              </a:rPr>
              <a:t> au moins;</a:t>
            </a:r>
          </a:p>
          <a:p>
            <a:pPr marL="742950" lvl="2" indent="-285750">
              <a:buFont typeface="Wingdings" panose="05000000000000000000" pitchFamily="2" charset="2"/>
              <a:buChar char="ü"/>
              <a:defRPr/>
            </a:pPr>
            <a:r>
              <a:rPr lang="fr-FR" dirty="0">
                <a:solidFill>
                  <a:srgbClr val="000000"/>
                </a:solidFill>
                <a:latin typeface="Arial" panose="020B0604020202020204" pitchFamily="34" charset="0"/>
                <a:cs typeface="Arial" panose="020B0604020202020204" pitchFamily="34" charset="0"/>
              </a:rPr>
              <a:t>les personnes présentant une obésité morbide(indice de masse corporelle &gt; 40 kg/m2)par analogie avec la grippe A(H1N1)09.</a:t>
            </a:r>
          </a:p>
          <a:p>
            <a:pPr marL="0" lvl="1">
              <a:defRPr/>
            </a:pPr>
            <a:endParaRPr lang="fr-FR" dirty="0">
              <a:solidFill>
                <a:srgbClr val="000000"/>
              </a:solidFill>
              <a:latin typeface="Arial" panose="020B0604020202020204" pitchFamily="34" charset="0"/>
              <a:cs typeface="Arial" panose="020B0604020202020204" pitchFamily="34" charset="0"/>
            </a:endParaRPr>
          </a:p>
          <a:p>
            <a:pPr marL="0" lvl="1">
              <a:defRPr/>
            </a:pPr>
            <a:r>
              <a:rPr lang="fr-FR" dirty="0">
                <a:solidFill>
                  <a:srgbClr val="000000"/>
                </a:solidFill>
                <a:latin typeface="Arial" panose="020B0604020202020204" pitchFamily="34" charset="0"/>
                <a:cs typeface="Arial" panose="020B0604020202020204" pitchFamily="34" charset="0"/>
              </a:rPr>
              <a:t>Chacun doit pouvoir en permanence évaluer, à partir des éléments connus, dans quelle catégorie il se situe. </a:t>
            </a:r>
          </a:p>
        </p:txBody>
      </p:sp>
    </p:spTree>
    <p:extLst>
      <p:ext uri="{BB962C8B-B14F-4D97-AF65-F5344CB8AC3E}">
        <p14:creationId xmlns:p14="http://schemas.microsoft.com/office/powerpoint/2010/main" val="2513786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S’organiser pour produire en période de crise</a:t>
            </a:r>
          </a:p>
        </p:txBody>
      </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6" name="Rectangle 15">
            <a:extLst>
              <a:ext uri="{FF2B5EF4-FFF2-40B4-BE49-F238E27FC236}">
                <a16:creationId xmlns:a16="http://schemas.microsoft.com/office/drawing/2014/main" id="{FE60337D-B657-4764-93EC-81DEEC1597A6}"/>
              </a:ext>
            </a:extLst>
          </p:cNvPr>
          <p:cNvSpPr/>
          <p:nvPr/>
        </p:nvSpPr>
        <p:spPr>
          <a:xfrm>
            <a:off x="1944414" y="1081191"/>
            <a:ext cx="8776138" cy="5878532"/>
          </a:xfrm>
          <a:prstGeom prst="rect">
            <a:avLst/>
          </a:prstGeom>
        </p:spPr>
        <p:txBody>
          <a:bodyPr wrap="square">
            <a:spAutoFit/>
          </a:bodyPr>
          <a:lstStyle/>
          <a:p>
            <a:endParaRPr lang="fr-FR" sz="1600" dirty="0">
              <a:solidFill>
                <a:srgbClr val="000000"/>
              </a:solidFill>
              <a:latin typeface="Arial" panose="020B0604020202020204" pitchFamily="34" charset="0"/>
            </a:endParaRPr>
          </a:p>
          <a:p>
            <a:pPr marL="342900" indent="-342900">
              <a:buFont typeface="+mj-lt"/>
              <a:buAutoNum type="arabicPeriod"/>
            </a:pPr>
            <a:r>
              <a:rPr lang="fr-FR" b="1" i="1" dirty="0">
                <a:solidFill>
                  <a:srgbClr val="000000"/>
                </a:solidFill>
                <a:latin typeface="Arial" panose="020B0604020202020204" pitchFamily="34" charset="0"/>
              </a:rPr>
              <a:t>Identifier les activités stratégiques qui doivent être réalisées</a:t>
            </a:r>
          </a:p>
          <a:p>
            <a:pPr marL="342900" indent="-342900">
              <a:buFont typeface="+mj-lt"/>
              <a:buAutoNum type="arabicPeriod"/>
            </a:pPr>
            <a:endParaRPr lang="fr-FR" b="1" i="1" dirty="0">
              <a:solidFill>
                <a:srgbClr val="000000"/>
              </a:solidFill>
              <a:latin typeface="Arial" panose="020B0604020202020204" pitchFamily="34" charset="0"/>
            </a:endParaRPr>
          </a:p>
          <a:p>
            <a:pPr marL="342900" indent="-342900">
              <a:buFont typeface="+mj-lt"/>
              <a:buAutoNum type="arabicPeriod"/>
            </a:pPr>
            <a:r>
              <a:rPr lang="fr-FR" b="1" i="1" dirty="0">
                <a:solidFill>
                  <a:srgbClr val="000000"/>
                </a:solidFill>
                <a:latin typeface="Arial" panose="020B0604020202020204" pitchFamily="34" charset="0"/>
              </a:rPr>
              <a:t>Identifier les ressources et compétences à mobiliser pour ces activités:</a:t>
            </a:r>
          </a:p>
          <a:p>
            <a:pPr lvl="1"/>
            <a:endParaRPr lang="fr-FR" b="1" i="1" dirty="0">
              <a:solidFill>
                <a:srgbClr val="000000"/>
              </a:solidFill>
              <a:latin typeface="Arial" panose="020B0604020202020204" pitchFamily="34" charset="0"/>
            </a:endParaRPr>
          </a:p>
          <a:p>
            <a:pPr lvl="1"/>
            <a:r>
              <a:rPr lang="fr-FR" b="1" i="1" dirty="0">
                <a:solidFill>
                  <a:srgbClr val="000000"/>
                </a:solidFill>
                <a:latin typeface="Arial" panose="020B0604020202020204" pitchFamily="34" charset="0"/>
              </a:rPr>
              <a:t>2.1	Internes:</a:t>
            </a:r>
          </a:p>
          <a:p>
            <a:pPr marL="1257300" lvl="2" indent="-342900">
              <a:buFont typeface="+mj-lt"/>
              <a:buAutoNum type="alphaLcParenR"/>
            </a:pPr>
            <a:r>
              <a:rPr lang="fr-FR" b="1" i="1" dirty="0">
                <a:solidFill>
                  <a:srgbClr val="000000"/>
                </a:solidFill>
                <a:latin typeface="Arial" panose="020B0604020202020204" pitchFamily="34" charset="0"/>
              </a:rPr>
              <a:t>Salariés titulaires et remplaçants, </a:t>
            </a:r>
          </a:p>
          <a:p>
            <a:pPr marL="1257300" lvl="2" indent="-342900">
              <a:buFont typeface="+mj-lt"/>
              <a:buAutoNum type="alphaLcParenR"/>
            </a:pPr>
            <a:r>
              <a:rPr lang="fr-FR" b="1" i="1" dirty="0">
                <a:solidFill>
                  <a:srgbClr val="000000"/>
                </a:solidFill>
                <a:latin typeface="Arial" panose="020B0604020202020204" pitchFamily="34" charset="0"/>
              </a:rPr>
              <a:t>La fonction « Communication »</a:t>
            </a:r>
          </a:p>
          <a:p>
            <a:pPr marL="1257300" lvl="2" indent="-342900">
              <a:buFont typeface="+mj-lt"/>
              <a:buAutoNum type="alphaLcParenR"/>
            </a:pPr>
            <a:r>
              <a:rPr lang="fr-FR" b="1" i="1" dirty="0">
                <a:solidFill>
                  <a:srgbClr val="000000"/>
                </a:solidFill>
                <a:latin typeface="Arial" panose="020B0604020202020204" pitchFamily="34" charset="0"/>
              </a:rPr>
              <a:t>Expertise SST et médical, </a:t>
            </a:r>
          </a:p>
          <a:p>
            <a:pPr marL="1257300" lvl="2" indent="-342900">
              <a:buFont typeface="+mj-lt"/>
              <a:buAutoNum type="alphaLcParenR"/>
            </a:pPr>
            <a:r>
              <a:rPr lang="fr-FR" b="1" i="1" dirty="0">
                <a:solidFill>
                  <a:srgbClr val="000000"/>
                </a:solidFill>
                <a:latin typeface="Arial" panose="020B0604020202020204" pitchFamily="34" charset="0"/>
              </a:rPr>
              <a:t>Stocks</a:t>
            </a:r>
          </a:p>
          <a:p>
            <a:pPr lvl="1"/>
            <a:endParaRPr lang="fr-FR" b="1" i="1" dirty="0">
              <a:solidFill>
                <a:srgbClr val="000000"/>
              </a:solidFill>
              <a:latin typeface="Arial" panose="020B0604020202020204" pitchFamily="34" charset="0"/>
            </a:endParaRPr>
          </a:p>
          <a:p>
            <a:pPr lvl="1"/>
            <a:r>
              <a:rPr lang="fr-FR" b="1" i="1" dirty="0">
                <a:solidFill>
                  <a:srgbClr val="000000"/>
                </a:solidFill>
                <a:latin typeface="Arial" panose="020B0604020202020204" pitchFamily="34" charset="0"/>
              </a:rPr>
              <a:t>2.2	Externes:</a:t>
            </a:r>
          </a:p>
          <a:p>
            <a:pPr marL="1257300" lvl="2" indent="-342900">
              <a:buFont typeface="+mj-lt"/>
              <a:buAutoNum type="alphaLcParenR"/>
            </a:pPr>
            <a:r>
              <a:rPr lang="fr-FR" b="1" i="1" dirty="0">
                <a:solidFill>
                  <a:srgbClr val="000000"/>
                </a:solidFill>
                <a:latin typeface="Arial" panose="020B0604020202020204" pitchFamily="34" charset="0"/>
              </a:rPr>
              <a:t>Prestataires,</a:t>
            </a:r>
          </a:p>
          <a:p>
            <a:pPr marL="1257300" lvl="2" indent="-342900">
              <a:buFont typeface="+mj-lt"/>
              <a:buAutoNum type="alphaLcParenR"/>
            </a:pPr>
            <a:r>
              <a:rPr lang="fr-FR" b="1" i="1" dirty="0">
                <a:solidFill>
                  <a:srgbClr val="000000"/>
                </a:solidFill>
                <a:latin typeface="Arial" panose="020B0604020202020204" pitchFamily="34" charset="0"/>
              </a:rPr>
              <a:t>Fournisseurs et  approvisionnement (matières premières, autres),</a:t>
            </a:r>
          </a:p>
          <a:p>
            <a:pPr marL="1257300" lvl="2" indent="-342900">
              <a:buFont typeface="+mj-lt"/>
              <a:buAutoNum type="alphaLcParenR"/>
            </a:pPr>
            <a:r>
              <a:rPr lang="fr-FR" b="1" i="1" dirty="0">
                <a:solidFill>
                  <a:srgbClr val="000000"/>
                </a:solidFill>
                <a:latin typeface="Arial" panose="020B0604020202020204" pitchFamily="34" charset="0"/>
              </a:rPr>
              <a:t>Expertise SST et médical,</a:t>
            </a:r>
          </a:p>
          <a:p>
            <a:pPr marL="1257300" lvl="2" indent="-342900">
              <a:buFont typeface="+mj-lt"/>
              <a:buAutoNum type="alphaLcParenR"/>
            </a:pPr>
            <a:r>
              <a:rPr lang="fr-FR" b="1" i="1" dirty="0">
                <a:solidFill>
                  <a:srgbClr val="000000"/>
                </a:solidFill>
                <a:latin typeface="Arial" panose="020B0604020202020204" pitchFamily="34" charset="0"/>
              </a:rPr>
              <a:t>Services de l’Etat pouvant être mobilisés en cas d’événements particuliers (Secours, Incendie, …). </a:t>
            </a:r>
          </a:p>
          <a:p>
            <a:pPr marL="1257300" lvl="2" indent="-342900">
              <a:buFont typeface="+mj-lt"/>
              <a:buAutoNum type="alphaLcParenR"/>
            </a:pPr>
            <a:endParaRPr lang="fr-FR" b="1" i="1" dirty="0">
              <a:solidFill>
                <a:srgbClr val="000000"/>
              </a:solidFill>
              <a:latin typeface="Arial" panose="020B0604020202020204" pitchFamily="34" charset="0"/>
            </a:endParaRPr>
          </a:p>
          <a:p>
            <a:pPr marL="342900" indent="-342900">
              <a:buFont typeface="+mj-lt"/>
              <a:buAutoNum type="arabicPeriod"/>
            </a:pPr>
            <a:r>
              <a:rPr lang="fr-FR" b="1" i="1" dirty="0">
                <a:solidFill>
                  <a:srgbClr val="000000"/>
                </a:solidFill>
                <a:latin typeface="Arial" panose="020B0604020202020204" pitchFamily="34" charset="0"/>
              </a:rPr>
              <a:t>Créer une équipe de gestion de crise, définir les missions, définir les objectifs, identifier les moyens,  </a:t>
            </a:r>
          </a:p>
          <a:p>
            <a:pPr marL="342900" indent="-342900">
              <a:buFont typeface="+mj-lt"/>
              <a:buAutoNum type="arabicPeriod"/>
            </a:pPr>
            <a:endParaRPr lang="fr-FR" b="1" i="1" dirty="0">
              <a:solidFill>
                <a:srgbClr val="000000"/>
              </a:solidFill>
              <a:latin typeface="Arial" panose="020B0604020202020204" pitchFamily="34" charset="0"/>
            </a:endParaRPr>
          </a:p>
        </p:txBody>
      </p:sp>
      <p:grpSp>
        <p:nvGrpSpPr>
          <p:cNvPr id="17" name="Groupe 16">
            <a:extLst>
              <a:ext uri="{FF2B5EF4-FFF2-40B4-BE49-F238E27FC236}">
                <a16:creationId xmlns:a16="http://schemas.microsoft.com/office/drawing/2014/main" id="{15EACD54-211D-405C-A323-BC96A3FDF770}"/>
              </a:ext>
            </a:extLst>
          </p:cNvPr>
          <p:cNvGrpSpPr/>
          <p:nvPr/>
        </p:nvGrpSpPr>
        <p:grpSpPr>
          <a:xfrm>
            <a:off x="55998" y="17871"/>
            <a:ext cx="1569704" cy="1419968"/>
            <a:chOff x="5833246" y="827265"/>
            <a:chExt cx="1569704" cy="1419968"/>
          </a:xfrm>
        </p:grpSpPr>
        <p:sp>
          <p:nvSpPr>
            <p:cNvPr id="18" name="Ellipse 17">
              <a:extLst>
                <a:ext uri="{FF2B5EF4-FFF2-40B4-BE49-F238E27FC236}">
                  <a16:creationId xmlns:a16="http://schemas.microsoft.com/office/drawing/2014/main" id="{AC7ADBD0-7A22-44F6-BD76-C1EA48CFBCEF}"/>
                </a:ext>
              </a:extLst>
            </p:cNvPr>
            <p:cNvSpPr/>
            <p:nvPr/>
          </p:nvSpPr>
          <p:spPr>
            <a:xfrm>
              <a:off x="5833246" y="827265"/>
              <a:ext cx="1569704" cy="1419968"/>
            </a:xfrm>
            <a:prstGeom prst="ellipse">
              <a:avLst/>
            </a:prstGeom>
            <a:solidFill>
              <a:srgbClr val="3B43DB">
                <a:hueOff val="0"/>
                <a:satOff val="0"/>
                <a:lumOff val="0"/>
                <a:alphaOff val="0"/>
              </a:srgbClr>
            </a:solidFill>
            <a:ln w="15875" cap="rnd"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9" name="Ellipse 4">
              <a:extLst>
                <a:ext uri="{FF2B5EF4-FFF2-40B4-BE49-F238E27FC236}">
                  <a16:creationId xmlns:a16="http://schemas.microsoft.com/office/drawing/2014/main" id="{B8681812-6543-4E58-BC0F-550FFA213865}"/>
                </a:ext>
              </a:extLst>
            </p:cNvPr>
            <p:cNvSpPr txBox="1"/>
            <p:nvPr/>
          </p:nvSpPr>
          <p:spPr>
            <a:xfrm>
              <a:off x="6063124" y="1035214"/>
              <a:ext cx="1109948" cy="10040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rgbClr val="FFFFFF"/>
                  </a:solidFill>
                  <a:latin typeface="Arial" panose="020B0604020202020204" pitchFamily="34" charset="0"/>
                  <a:ea typeface="+mn-ea"/>
                  <a:cs typeface="Arial" panose="020B0604020202020204" pitchFamily="34" charset="0"/>
                </a:rPr>
                <a:t>2- Une entreprise organisée</a:t>
              </a:r>
            </a:p>
          </p:txBody>
        </p:sp>
      </p:grpSp>
    </p:spTree>
    <p:extLst>
      <p:ext uri="{BB962C8B-B14F-4D97-AF65-F5344CB8AC3E}">
        <p14:creationId xmlns:p14="http://schemas.microsoft.com/office/powerpoint/2010/main" val="1947657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S’organiser pour produire en période de crise</a:t>
            </a:r>
          </a:p>
        </p:txBody>
      </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6" name="Rectangle 15">
            <a:extLst>
              <a:ext uri="{FF2B5EF4-FFF2-40B4-BE49-F238E27FC236}">
                <a16:creationId xmlns:a16="http://schemas.microsoft.com/office/drawing/2014/main" id="{FE60337D-B657-4764-93EC-81DEEC1597A6}"/>
              </a:ext>
            </a:extLst>
          </p:cNvPr>
          <p:cNvSpPr/>
          <p:nvPr/>
        </p:nvSpPr>
        <p:spPr>
          <a:xfrm>
            <a:off x="1944413" y="1091023"/>
            <a:ext cx="9982115" cy="5601533"/>
          </a:xfrm>
          <a:prstGeom prst="rect">
            <a:avLst/>
          </a:prstGeom>
        </p:spPr>
        <p:txBody>
          <a:bodyPr wrap="square">
            <a:spAutoFit/>
          </a:bodyPr>
          <a:lstStyle/>
          <a:p>
            <a:endParaRPr lang="fr-FR" sz="1600" dirty="0">
              <a:solidFill>
                <a:srgbClr val="000000"/>
              </a:solidFill>
              <a:latin typeface="Arial" panose="020B0604020202020204" pitchFamily="34" charset="0"/>
            </a:endParaRPr>
          </a:p>
          <a:p>
            <a:pPr marL="342900" indent="-342900">
              <a:buFont typeface="+mj-lt"/>
              <a:buAutoNum type="arabicPeriod"/>
            </a:pPr>
            <a:r>
              <a:rPr lang="fr-FR" b="1" i="1" dirty="0">
                <a:solidFill>
                  <a:srgbClr val="000000"/>
                </a:solidFill>
                <a:latin typeface="Arial" panose="020B0604020202020204" pitchFamily="34" charset="0"/>
              </a:rPr>
              <a:t>Identifier les activités stratégiques qui doivent être réalisées</a:t>
            </a:r>
          </a:p>
          <a:p>
            <a:endParaRPr lang="fr-FR" dirty="0">
              <a:solidFill>
                <a:schemeClr val="bg1"/>
              </a:solidFill>
              <a:latin typeface="Arial" panose="020B0604020202020204" pitchFamily="34" charset="0"/>
              <a:cs typeface="Arial" panose="020B0604020202020204" pitchFamily="34" charset="0"/>
            </a:endParaRPr>
          </a:p>
          <a:p>
            <a:r>
              <a:rPr lang="fr-FR" dirty="0">
                <a:solidFill>
                  <a:schemeClr val="bg1"/>
                </a:solidFill>
                <a:latin typeface="Arial" panose="020B0604020202020204" pitchFamily="34" charset="0"/>
                <a:cs typeface="Arial" panose="020B0604020202020204" pitchFamily="34" charset="0"/>
              </a:rPr>
              <a:t>Certaines activités recevant du public sont interdites. Il n’y a pas d’interdiction pour les activités industrielles. </a:t>
            </a:r>
          </a:p>
          <a:p>
            <a:r>
              <a:rPr lang="fr-FR" dirty="0">
                <a:solidFill>
                  <a:schemeClr val="bg1"/>
                </a:solidFill>
                <a:latin typeface="Arial" panose="020B0604020202020204" pitchFamily="34" charset="0"/>
                <a:cs typeface="Arial" panose="020B0604020202020204" pitchFamily="34" charset="0"/>
              </a:rPr>
              <a:t>La continuation d’une activité industrielle suppose des mesures de prévention drastiques et méthodiques pour protéger les salariés et obtenir leur engagement. </a:t>
            </a:r>
          </a:p>
          <a:p>
            <a:r>
              <a:rPr lang="fr-FR" dirty="0">
                <a:solidFill>
                  <a:schemeClr val="bg1"/>
                </a:solidFill>
                <a:latin typeface="Arial" panose="020B0604020202020204" pitchFamily="34" charset="0"/>
                <a:cs typeface="Arial" panose="020B0604020202020204" pitchFamily="34" charset="0"/>
              </a:rPr>
              <a:t>Sans ces mesures, la continuation d’activité n’est pas possible. </a:t>
            </a:r>
          </a:p>
          <a:p>
            <a:r>
              <a:rPr lang="fr-FR" dirty="0">
                <a:solidFill>
                  <a:schemeClr val="bg1"/>
                </a:solidFill>
                <a:latin typeface="Arial" panose="020B0604020202020204" pitchFamily="34" charset="0"/>
                <a:cs typeface="Arial" panose="020B0604020202020204" pitchFamily="34" charset="0"/>
              </a:rPr>
              <a:t>La diligence accomplie en matière de SST et la reconnaissance vis-à-vis du courage des salariés sont essentielles dans cette période de crise. </a:t>
            </a:r>
          </a:p>
          <a:p>
            <a:endParaRPr lang="fr-FR" dirty="0">
              <a:solidFill>
                <a:schemeClr val="bg1"/>
              </a:solidFill>
              <a:latin typeface="Arial" panose="020B0604020202020204" pitchFamily="34" charset="0"/>
              <a:cs typeface="Arial" panose="020B0604020202020204" pitchFamily="34" charset="0"/>
            </a:endParaRPr>
          </a:p>
          <a:p>
            <a:r>
              <a:rPr lang="fr-FR" dirty="0">
                <a:solidFill>
                  <a:schemeClr val="bg1"/>
                </a:solidFill>
                <a:latin typeface="Arial" panose="020B0604020202020204" pitchFamily="34" charset="0"/>
                <a:cs typeface="Arial" panose="020B0604020202020204" pitchFamily="34" charset="0"/>
              </a:rPr>
              <a:t>Quelles activités sont maintenues et/ou adaptées?</a:t>
            </a:r>
          </a:p>
          <a:p>
            <a:pPr marL="285750" indent="-285750">
              <a:buFont typeface="Wingdings" panose="05000000000000000000" pitchFamily="2" charset="2"/>
              <a:buChar char="§"/>
            </a:pPr>
            <a:r>
              <a:rPr lang="fr-FR" dirty="0">
                <a:solidFill>
                  <a:schemeClr val="bg1"/>
                </a:solidFill>
                <a:latin typeface="Arial" panose="020B0604020202020204" pitchFamily="34" charset="0"/>
                <a:cs typeface="Arial" panose="020B0604020202020204" pitchFamily="34" charset="0"/>
              </a:rPr>
              <a:t>En fonction des ressources humaines disponibles, salariés atteints par le virus, parents d’enfants de moins de 16 ans, salariés atteints de maladie chronique … </a:t>
            </a:r>
          </a:p>
          <a:p>
            <a:pPr marL="285750" indent="-285750">
              <a:buFont typeface="Wingdings" panose="05000000000000000000" pitchFamily="2" charset="2"/>
              <a:buChar char="§"/>
            </a:pPr>
            <a:r>
              <a:rPr lang="fr-FR" dirty="0">
                <a:solidFill>
                  <a:schemeClr val="bg1"/>
                </a:solidFill>
                <a:latin typeface="Arial" panose="020B0604020202020204" pitchFamily="34" charset="0"/>
                <a:cs typeface="Arial" panose="020B0604020202020204" pitchFamily="34" charset="0"/>
              </a:rPr>
              <a:t>En fonction du maintien ou non de l’activité des clients et ou fournisseurs (distribution, particuliers) </a:t>
            </a:r>
          </a:p>
          <a:p>
            <a:pPr marL="285750" indent="-285750">
              <a:buFont typeface="Wingdings" panose="05000000000000000000" pitchFamily="2" charset="2"/>
              <a:buChar char="§"/>
            </a:pPr>
            <a:r>
              <a:rPr lang="fr-FR" dirty="0">
                <a:solidFill>
                  <a:schemeClr val="bg1"/>
                </a:solidFill>
                <a:latin typeface="Arial" panose="020B0604020202020204" pitchFamily="34" charset="0"/>
                <a:cs typeface="Arial" panose="020B0604020202020204" pitchFamily="34" charset="0"/>
              </a:rPr>
              <a:t>En fonction de la pérennité de l’outil de production</a:t>
            </a:r>
          </a:p>
          <a:p>
            <a:pPr marL="285750" indent="-285750">
              <a:buFont typeface="Wingdings" panose="05000000000000000000" pitchFamily="2" charset="2"/>
              <a:buChar char="§"/>
            </a:pPr>
            <a:r>
              <a:rPr lang="fr-FR" dirty="0">
                <a:solidFill>
                  <a:schemeClr val="bg1"/>
                </a:solidFill>
                <a:latin typeface="Arial" panose="020B0604020202020204" pitchFamily="34" charset="0"/>
                <a:cs typeface="Arial" panose="020B0604020202020204" pitchFamily="34" charset="0"/>
              </a:rPr>
              <a:t>En fonction de sa contribution à la lutte contre l’épidémie (productions d’emballages alimentaires ou nécessaires aux services de santé ….), à sa contribution sur la chaîne de valeur.. </a:t>
            </a:r>
            <a:endParaRPr lang="fr-FR" dirty="0"/>
          </a:p>
        </p:txBody>
      </p:sp>
      <p:grpSp>
        <p:nvGrpSpPr>
          <p:cNvPr id="17" name="Groupe 16">
            <a:extLst>
              <a:ext uri="{FF2B5EF4-FFF2-40B4-BE49-F238E27FC236}">
                <a16:creationId xmlns:a16="http://schemas.microsoft.com/office/drawing/2014/main" id="{15EACD54-211D-405C-A323-BC96A3FDF770}"/>
              </a:ext>
            </a:extLst>
          </p:cNvPr>
          <p:cNvGrpSpPr/>
          <p:nvPr/>
        </p:nvGrpSpPr>
        <p:grpSpPr>
          <a:xfrm>
            <a:off x="55998" y="17871"/>
            <a:ext cx="1569704" cy="1419968"/>
            <a:chOff x="5833246" y="827265"/>
            <a:chExt cx="1569704" cy="1419968"/>
          </a:xfrm>
        </p:grpSpPr>
        <p:sp>
          <p:nvSpPr>
            <p:cNvPr id="18" name="Ellipse 17">
              <a:extLst>
                <a:ext uri="{FF2B5EF4-FFF2-40B4-BE49-F238E27FC236}">
                  <a16:creationId xmlns:a16="http://schemas.microsoft.com/office/drawing/2014/main" id="{AC7ADBD0-7A22-44F6-BD76-C1EA48CFBCEF}"/>
                </a:ext>
              </a:extLst>
            </p:cNvPr>
            <p:cNvSpPr/>
            <p:nvPr/>
          </p:nvSpPr>
          <p:spPr>
            <a:xfrm>
              <a:off x="5833246" y="827265"/>
              <a:ext cx="1569704" cy="1419968"/>
            </a:xfrm>
            <a:prstGeom prst="ellipse">
              <a:avLst/>
            </a:prstGeom>
            <a:solidFill>
              <a:srgbClr val="3B43DB">
                <a:hueOff val="0"/>
                <a:satOff val="0"/>
                <a:lumOff val="0"/>
                <a:alphaOff val="0"/>
              </a:srgbClr>
            </a:solidFill>
            <a:ln w="15875" cap="rnd"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9" name="Ellipse 4">
              <a:extLst>
                <a:ext uri="{FF2B5EF4-FFF2-40B4-BE49-F238E27FC236}">
                  <a16:creationId xmlns:a16="http://schemas.microsoft.com/office/drawing/2014/main" id="{B8681812-6543-4E58-BC0F-550FFA213865}"/>
                </a:ext>
              </a:extLst>
            </p:cNvPr>
            <p:cNvSpPr txBox="1"/>
            <p:nvPr/>
          </p:nvSpPr>
          <p:spPr>
            <a:xfrm>
              <a:off x="6063124" y="1035214"/>
              <a:ext cx="1109948" cy="10040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rgbClr val="FFFFFF"/>
                  </a:solidFill>
                  <a:latin typeface="Arial" panose="020B0604020202020204" pitchFamily="34" charset="0"/>
                  <a:ea typeface="+mn-ea"/>
                  <a:cs typeface="Arial" panose="020B0604020202020204" pitchFamily="34" charset="0"/>
                </a:rPr>
                <a:t>2- Une entreprise organisée</a:t>
              </a:r>
            </a:p>
          </p:txBody>
        </p:sp>
      </p:grpSp>
    </p:spTree>
    <p:extLst>
      <p:ext uri="{BB962C8B-B14F-4D97-AF65-F5344CB8AC3E}">
        <p14:creationId xmlns:p14="http://schemas.microsoft.com/office/powerpoint/2010/main" val="1937015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S’organiser pour produire en période de crise</a:t>
            </a:r>
          </a:p>
        </p:txBody>
      </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6" name="Rectangle 15">
            <a:extLst>
              <a:ext uri="{FF2B5EF4-FFF2-40B4-BE49-F238E27FC236}">
                <a16:creationId xmlns:a16="http://schemas.microsoft.com/office/drawing/2014/main" id="{FE60337D-B657-4764-93EC-81DEEC1597A6}"/>
              </a:ext>
            </a:extLst>
          </p:cNvPr>
          <p:cNvSpPr/>
          <p:nvPr/>
        </p:nvSpPr>
        <p:spPr>
          <a:xfrm>
            <a:off x="1944413" y="1091023"/>
            <a:ext cx="9982115" cy="5047536"/>
          </a:xfrm>
          <a:prstGeom prst="rect">
            <a:avLst/>
          </a:prstGeom>
        </p:spPr>
        <p:txBody>
          <a:bodyPr wrap="square">
            <a:spAutoFit/>
          </a:bodyPr>
          <a:lstStyle/>
          <a:p>
            <a:endParaRPr lang="fr-FR" sz="1600" dirty="0">
              <a:solidFill>
                <a:srgbClr val="000000"/>
              </a:solidFill>
              <a:latin typeface="Arial" panose="020B0604020202020204" pitchFamily="34" charset="0"/>
            </a:endParaRPr>
          </a:p>
          <a:p>
            <a:pPr marL="342900" indent="-342900">
              <a:buFont typeface="+mj-lt"/>
              <a:buAutoNum type="arabicPeriod"/>
            </a:pPr>
            <a:r>
              <a:rPr lang="fr-FR" b="1" i="1" dirty="0">
                <a:solidFill>
                  <a:srgbClr val="000000"/>
                </a:solidFill>
                <a:latin typeface="Arial" panose="020B0604020202020204" pitchFamily="34" charset="0"/>
              </a:rPr>
              <a:t>Identifier les activités stratégiques qui doivent être réalisées</a:t>
            </a:r>
          </a:p>
          <a:p>
            <a:pPr marL="342900" indent="-342900">
              <a:buFont typeface="+mj-lt"/>
              <a:buAutoNum type="arabicPeriod"/>
            </a:pPr>
            <a:endParaRPr lang="fr-FR" b="1" i="1" dirty="0">
              <a:solidFill>
                <a:schemeClr val="bg1"/>
              </a:solidFill>
              <a:latin typeface="Arial" panose="020B0604020202020204" pitchFamily="34" charset="0"/>
            </a:endParaRPr>
          </a:p>
          <a:p>
            <a:r>
              <a:rPr lang="fr-FR" dirty="0">
                <a:solidFill>
                  <a:schemeClr val="bg1"/>
                </a:solidFill>
                <a:latin typeface="Arial" panose="020B0604020202020204" pitchFamily="34" charset="0"/>
                <a:cs typeface="Arial" panose="020B0604020202020204" pitchFamily="34" charset="0"/>
              </a:rPr>
              <a:t>En situation de confinement dû à la pandémie, l’entreprise doit identifier deux dimensions primordiales :</a:t>
            </a:r>
          </a:p>
          <a:p>
            <a:endParaRPr lang="fr-FR" dirty="0">
              <a:solidFill>
                <a:schemeClr val="bg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fr-FR" u="sng" dirty="0">
                <a:solidFill>
                  <a:schemeClr val="bg1"/>
                </a:solidFill>
                <a:latin typeface="Arial" panose="020B0604020202020204" pitchFamily="34" charset="0"/>
                <a:cs typeface="Arial" panose="020B0604020202020204" pitchFamily="34" charset="0"/>
              </a:rPr>
              <a:t>Ses activités essentielles, utiles pour le pays </a:t>
            </a:r>
            <a:r>
              <a:rPr lang="fr-FR" dirty="0">
                <a:solidFill>
                  <a:schemeClr val="bg1"/>
                </a:solidFill>
                <a:latin typeface="Arial" panose="020B0604020202020204" pitchFamily="34" charset="0"/>
                <a:cs typeface="Arial" panose="020B0604020202020204" pitchFamily="34" charset="0"/>
              </a:rPr>
              <a:t>(ex: maintenance auprès d’hôpitaux) indispensables pour son fonctionnement (ex: feu continu), nécessaires pour sa survie économique (ex :maintenance d’installations).</a:t>
            </a:r>
          </a:p>
          <a:p>
            <a:pPr lvl="1">
              <a:tabLst>
                <a:tab pos="717550" algn="l"/>
              </a:tabLst>
            </a:pPr>
            <a:r>
              <a:rPr lang="fr-FR" dirty="0">
                <a:solidFill>
                  <a:schemeClr val="bg1"/>
                </a:solidFill>
                <a:latin typeface="Arial" panose="020B0604020202020204" pitchFamily="34" charset="0"/>
                <a:cs typeface="Arial" panose="020B0604020202020204" pitchFamily="34" charset="0"/>
              </a:rPr>
              <a:t>	L’entreprise doit déterminer ses activité essentielles et fixer ses seuils d’effectifs 	nécessaires pour faire face et lister les compétences indispensables. Ex est-ce qu’un 	entrepôt peut travailler si seulement 20% de ses caristes sont présents? Ce type de 	questions porte l’évaluation sur la dimension volumétrique (effectif nécessaire) et sur la 	dimension qualitative (compétences disponibles). A cette difficulté s’ajoute que la 	configuration chaque jour se modifie avec de nouveaux confinés ou (peut-être) le retour 	de personnes guéries.</a:t>
            </a:r>
          </a:p>
          <a:p>
            <a:pPr marL="742950" lvl="1" indent="-285750">
              <a:buFont typeface="Arial" panose="020B0604020202020204" pitchFamily="34" charset="0"/>
              <a:buChar char="•"/>
            </a:pPr>
            <a:endParaRPr lang="fr-FR" dirty="0">
              <a:solidFill>
                <a:schemeClr val="bg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fr-FR" dirty="0">
                <a:solidFill>
                  <a:schemeClr val="bg1"/>
                </a:solidFill>
                <a:latin typeface="Arial" panose="020B0604020202020204" pitchFamily="34" charset="0"/>
                <a:cs typeface="Arial" panose="020B0604020202020204" pitchFamily="34" charset="0"/>
              </a:rPr>
              <a:t>Les postes éligibles au télétravail.</a:t>
            </a:r>
            <a:endParaRPr lang="fr-FR" b="1" i="1" dirty="0">
              <a:solidFill>
                <a:srgbClr val="000000"/>
              </a:solidFill>
              <a:latin typeface="Arial" panose="020B0604020202020204" pitchFamily="34" charset="0"/>
            </a:endParaRPr>
          </a:p>
        </p:txBody>
      </p:sp>
      <p:grpSp>
        <p:nvGrpSpPr>
          <p:cNvPr id="17" name="Groupe 16">
            <a:extLst>
              <a:ext uri="{FF2B5EF4-FFF2-40B4-BE49-F238E27FC236}">
                <a16:creationId xmlns:a16="http://schemas.microsoft.com/office/drawing/2014/main" id="{15EACD54-211D-405C-A323-BC96A3FDF770}"/>
              </a:ext>
            </a:extLst>
          </p:cNvPr>
          <p:cNvGrpSpPr/>
          <p:nvPr/>
        </p:nvGrpSpPr>
        <p:grpSpPr>
          <a:xfrm>
            <a:off x="55998" y="17871"/>
            <a:ext cx="1569704" cy="1419968"/>
            <a:chOff x="5833246" y="827265"/>
            <a:chExt cx="1569704" cy="1419968"/>
          </a:xfrm>
        </p:grpSpPr>
        <p:sp>
          <p:nvSpPr>
            <p:cNvPr id="18" name="Ellipse 17">
              <a:extLst>
                <a:ext uri="{FF2B5EF4-FFF2-40B4-BE49-F238E27FC236}">
                  <a16:creationId xmlns:a16="http://schemas.microsoft.com/office/drawing/2014/main" id="{AC7ADBD0-7A22-44F6-BD76-C1EA48CFBCEF}"/>
                </a:ext>
              </a:extLst>
            </p:cNvPr>
            <p:cNvSpPr/>
            <p:nvPr/>
          </p:nvSpPr>
          <p:spPr>
            <a:xfrm>
              <a:off x="5833246" y="827265"/>
              <a:ext cx="1569704" cy="1419968"/>
            </a:xfrm>
            <a:prstGeom prst="ellipse">
              <a:avLst/>
            </a:prstGeom>
            <a:solidFill>
              <a:srgbClr val="3B43DB">
                <a:hueOff val="0"/>
                <a:satOff val="0"/>
                <a:lumOff val="0"/>
                <a:alphaOff val="0"/>
              </a:srgbClr>
            </a:solidFill>
            <a:ln w="15875" cap="rnd"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9" name="Ellipse 4">
              <a:extLst>
                <a:ext uri="{FF2B5EF4-FFF2-40B4-BE49-F238E27FC236}">
                  <a16:creationId xmlns:a16="http://schemas.microsoft.com/office/drawing/2014/main" id="{B8681812-6543-4E58-BC0F-550FFA213865}"/>
                </a:ext>
              </a:extLst>
            </p:cNvPr>
            <p:cNvSpPr txBox="1"/>
            <p:nvPr/>
          </p:nvSpPr>
          <p:spPr>
            <a:xfrm>
              <a:off x="6063124" y="1035214"/>
              <a:ext cx="1109948" cy="10040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rgbClr val="FFFFFF"/>
                  </a:solidFill>
                  <a:latin typeface="Arial" panose="020B0604020202020204" pitchFamily="34" charset="0"/>
                  <a:ea typeface="+mn-ea"/>
                  <a:cs typeface="Arial" panose="020B0604020202020204" pitchFamily="34" charset="0"/>
                </a:rPr>
                <a:t>2- Une entreprise organisée</a:t>
              </a:r>
            </a:p>
          </p:txBody>
        </p:sp>
      </p:grpSp>
    </p:spTree>
    <p:extLst>
      <p:ext uri="{BB962C8B-B14F-4D97-AF65-F5344CB8AC3E}">
        <p14:creationId xmlns:p14="http://schemas.microsoft.com/office/powerpoint/2010/main" val="1515998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e 1">
            <a:extLst>
              <a:ext uri="{FF2B5EF4-FFF2-40B4-BE49-F238E27FC236}">
                <a16:creationId xmlns:a16="http://schemas.microsoft.com/office/drawing/2014/main" id="{80F0D8A5-8697-4620-BF57-D558E8070BFD}"/>
              </a:ext>
            </a:extLst>
          </p:cNvPr>
          <p:cNvGrpSpPr/>
          <p:nvPr/>
        </p:nvGrpSpPr>
        <p:grpSpPr>
          <a:xfrm>
            <a:off x="0" y="1709907"/>
            <a:ext cx="1060668" cy="5148093"/>
            <a:chOff x="-18748" y="1361508"/>
            <a:chExt cx="1060668" cy="5148093"/>
          </a:xfrm>
        </p:grpSpPr>
        <p:pic>
          <p:nvPicPr>
            <p:cNvPr id="8" name="Image 7">
              <a:extLst>
                <a:ext uri="{FF2B5EF4-FFF2-40B4-BE49-F238E27FC236}">
                  <a16:creationId xmlns:a16="http://schemas.microsoft.com/office/drawing/2014/main" id="{5C2AAB1A-3914-430D-B8FE-6DFA95934130}"/>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9" name="Image 8">
              <a:extLst>
                <a:ext uri="{FF2B5EF4-FFF2-40B4-BE49-F238E27FC236}">
                  <a16:creationId xmlns:a16="http://schemas.microsoft.com/office/drawing/2014/main" id="{FEECD70C-D7BD-4230-B4D7-A45ACA5E0417}"/>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10" name="Image 9">
              <a:extLst>
                <a:ext uri="{FF2B5EF4-FFF2-40B4-BE49-F238E27FC236}">
                  <a16:creationId xmlns:a16="http://schemas.microsoft.com/office/drawing/2014/main" id="{DDEC827C-98CC-414D-81DD-1F510F457C1B}"/>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11" name="Image 10">
              <a:extLst>
                <a:ext uri="{FF2B5EF4-FFF2-40B4-BE49-F238E27FC236}">
                  <a16:creationId xmlns:a16="http://schemas.microsoft.com/office/drawing/2014/main" id="{3CBCFF84-193A-49FD-96EE-EE66F9BB9D3E}"/>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4" name="Titre 1">
            <a:extLst>
              <a:ext uri="{FF2B5EF4-FFF2-40B4-BE49-F238E27FC236}">
                <a16:creationId xmlns:a16="http://schemas.microsoft.com/office/drawing/2014/main" id="{6462B5E3-C2BF-4DD4-82DC-16FB4C6CE853}"/>
              </a:ext>
            </a:extLst>
          </p:cNvPr>
          <p:cNvSpPr>
            <a:spLocks noGrp="1"/>
          </p:cNvSpPr>
          <p:nvPr>
            <p:ph type="title"/>
          </p:nvPr>
        </p:nvSpPr>
        <p:spPr>
          <a:xfrm>
            <a:off x="1587732" y="248611"/>
            <a:ext cx="5715000" cy="656265"/>
          </a:xfrm>
        </p:spPr>
        <p:txBody>
          <a:bodyPr>
            <a:normAutofit fontScale="90000"/>
          </a:bodyPr>
          <a:lstStyle/>
          <a:p>
            <a:r>
              <a:rPr lang="fr-FR" dirty="0">
                <a:latin typeface="Arial" panose="020B0604020202020204" pitchFamily="34" charset="0"/>
                <a:cs typeface="Arial" panose="020B0604020202020204" pitchFamily="34" charset="0"/>
              </a:rPr>
              <a:t>OBJECTIF</a:t>
            </a:r>
          </a:p>
        </p:txBody>
      </p:sp>
      <p:sp>
        <p:nvSpPr>
          <p:cNvPr id="7" name="Rectangle 6">
            <a:extLst>
              <a:ext uri="{FF2B5EF4-FFF2-40B4-BE49-F238E27FC236}">
                <a16:creationId xmlns:a16="http://schemas.microsoft.com/office/drawing/2014/main" id="{6C138E82-BA4C-4D96-99F3-31519720E3B9}"/>
              </a:ext>
            </a:extLst>
          </p:cNvPr>
          <p:cNvSpPr/>
          <p:nvPr/>
        </p:nvSpPr>
        <p:spPr>
          <a:xfrm>
            <a:off x="1587732" y="1882596"/>
            <a:ext cx="9761934" cy="4308872"/>
          </a:xfrm>
          <a:prstGeom prst="rect">
            <a:avLst/>
          </a:prstGeom>
        </p:spPr>
        <p:txBody>
          <a:bodyPr wrap="square">
            <a:spAutoFit/>
          </a:bodyPr>
          <a:lstStyle/>
          <a:p>
            <a:r>
              <a:rPr lang="fr-FR" sz="2800" b="1" dirty="0">
                <a:solidFill>
                  <a:srgbClr val="0070C0"/>
                </a:solidFill>
                <a:latin typeface="Arial" panose="020B0604020202020204" pitchFamily="34" charset="0"/>
                <a:cs typeface="Arial" panose="020B0604020202020204" pitchFamily="34" charset="0"/>
              </a:rPr>
              <a:t>Cette trame de guide n’a pas d’autres objectifs que de vous aider en vous donnant des points de repère pour rédiger vous même votre guide « Pour travailler et produire en toute SST », malgré le Covid19.</a:t>
            </a:r>
          </a:p>
          <a:p>
            <a:endParaRPr lang="fr-FR" dirty="0">
              <a:solidFill>
                <a:schemeClr val="bg1"/>
              </a:solidFill>
              <a:latin typeface="Arial" panose="020B0604020202020204" pitchFamily="34" charset="0"/>
              <a:cs typeface="Arial" panose="020B0604020202020204" pitchFamily="34" charset="0"/>
            </a:endParaRPr>
          </a:p>
          <a:p>
            <a:r>
              <a:rPr lang="fr-FR" dirty="0">
                <a:solidFill>
                  <a:schemeClr val="bg1"/>
                </a:solidFill>
                <a:latin typeface="Arial" panose="020B0604020202020204" pitchFamily="34" charset="0"/>
                <a:cs typeface="Arial" panose="020B0604020202020204" pitchFamily="34" charset="0"/>
              </a:rPr>
              <a:t>Cette trame de guide reprend les consignes de l’État pour la prévention des risques liés au coronavirus (Covid-19) et présente </a:t>
            </a:r>
            <a:r>
              <a:rPr lang="fr-FR" dirty="0" err="1">
                <a:solidFill>
                  <a:schemeClr val="bg1"/>
                </a:solidFill>
                <a:latin typeface="Arial" panose="020B0604020202020204" pitchFamily="34" charset="0"/>
                <a:cs typeface="Arial" panose="020B0604020202020204" pitchFamily="34" charset="0"/>
              </a:rPr>
              <a:t>jun</a:t>
            </a:r>
            <a:r>
              <a:rPr lang="fr-FR" dirty="0">
                <a:solidFill>
                  <a:schemeClr val="bg1"/>
                </a:solidFill>
                <a:latin typeface="Arial" panose="020B0604020202020204" pitchFamily="34" charset="0"/>
                <a:cs typeface="Arial" panose="020B0604020202020204" pitchFamily="34" charset="0"/>
              </a:rPr>
              <a:t> cadre pour les </a:t>
            </a:r>
            <a:r>
              <a:rPr lang="fr-FR" b="1" dirty="0">
                <a:solidFill>
                  <a:schemeClr val="bg1"/>
                </a:solidFill>
                <a:latin typeface="Arial" panose="020B0604020202020204" pitchFamily="34" charset="0"/>
                <a:cs typeface="Arial" panose="020B0604020202020204" pitchFamily="34" charset="0"/>
              </a:rPr>
              <a:t>entreprises.</a:t>
            </a:r>
          </a:p>
          <a:p>
            <a:endParaRPr lang="fr-FR" b="1" dirty="0">
              <a:solidFill>
                <a:schemeClr val="bg1"/>
              </a:solidFill>
              <a:latin typeface="Arial" panose="020B0604020202020204" pitchFamily="34" charset="0"/>
              <a:cs typeface="Arial" panose="020B0604020202020204" pitchFamily="34" charset="0"/>
            </a:endParaRPr>
          </a:p>
          <a:p>
            <a:r>
              <a:rPr lang="fr-FR" b="1" dirty="0">
                <a:solidFill>
                  <a:schemeClr val="bg1"/>
                </a:solidFill>
                <a:latin typeface="Arial" panose="020B0604020202020204" pitchFamily="34" charset="0"/>
                <a:cs typeface="Arial" panose="020B0604020202020204" pitchFamily="34" charset="0"/>
              </a:rPr>
              <a:t>Il ne prétend donc pas à l’exhaustivité </a:t>
            </a:r>
            <a:r>
              <a:rPr lang="fr-FR" dirty="0">
                <a:solidFill>
                  <a:schemeClr val="bg1"/>
                </a:solidFill>
                <a:latin typeface="Arial" panose="020B0604020202020204" pitchFamily="34" charset="0"/>
                <a:cs typeface="Arial" panose="020B0604020202020204" pitchFamily="34" charset="0"/>
              </a:rPr>
              <a:t>et est appelé à évoluer en fonction des retours d’expérience, des consignes gouvernementales et de l’évolution de la crise. </a:t>
            </a:r>
          </a:p>
          <a:p>
            <a:endParaRPr lang="fr-FR" b="1" dirty="0">
              <a:solidFill>
                <a:schemeClr val="bg1"/>
              </a:solidFill>
              <a:latin typeface="Arial" panose="020B0604020202020204" pitchFamily="34" charset="0"/>
              <a:cs typeface="Arial" panose="020B0604020202020204" pitchFamily="34" charset="0"/>
            </a:endParaRPr>
          </a:p>
          <a:p>
            <a:r>
              <a:rPr lang="fr-FR" b="1" dirty="0">
                <a:solidFill>
                  <a:schemeClr val="bg1"/>
                </a:solidFill>
                <a:latin typeface="Arial" panose="020B0604020202020204" pitchFamily="34" charset="0"/>
                <a:cs typeface="Arial" panose="020B0604020202020204" pitchFamily="34" charset="0"/>
              </a:rPr>
              <a:t>Il revient à chaque entreprise de définir ses mesures en fonction de sa propre analyse de risque. </a:t>
            </a:r>
            <a:endParaRPr lang="fr-FR" sz="24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6106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S’organiser pour produire en période de crise</a:t>
            </a:r>
          </a:p>
        </p:txBody>
      </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6" name="Rectangle 15">
            <a:extLst>
              <a:ext uri="{FF2B5EF4-FFF2-40B4-BE49-F238E27FC236}">
                <a16:creationId xmlns:a16="http://schemas.microsoft.com/office/drawing/2014/main" id="{FE60337D-B657-4764-93EC-81DEEC1597A6}"/>
              </a:ext>
            </a:extLst>
          </p:cNvPr>
          <p:cNvSpPr/>
          <p:nvPr/>
        </p:nvSpPr>
        <p:spPr>
          <a:xfrm>
            <a:off x="1944414" y="1091023"/>
            <a:ext cx="9883792" cy="560153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Identifier les ressources et compétences à mobiliser pour ces activités: (1/4)</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2.1	Internes:</a:t>
            </a:r>
          </a:p>
          <a:p>
            <a:pPr marL="1257300" marR="0" lvl="2" indent="-342900" algn="l" defTabSz="914400" rtl="0" eaLnBrk="1" fontAlgn="auto" latinLnBrk="0" hangingPunct="1">
              <a:lnSpc>
                <a:spcPct val="100000"/>
              </a:lnSpc>
              <a:spcBef>
                <a:spcPts val="0"/>
              </a:spcBef>
              <a:spcAft>
                <a:spcPts val="0"/>
              </a:spcAft>
              <a:buClrTx/>
              <a:buSzTx/>
              <a:buFont typeface="+mj-lt"/>
              <a:buAutoNum type="alphaLcParenR"/>
              <a:tabLst/>
              <a:defRPr/>
            </a:pPr>
            <a:r>
              <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Salariés titulaires et remplaçants, </a:t>
            </a:r>
          </a:p>
          <a:p>
            <a:r>
              <a:rPr lang="fr-FR" dirty="0">
                <a:solidFill>
                  <a:schemeClr val="bg1"/>
                </a:solidFill>
                <a:latin typeface="Arial" panose="020B0604020202020204" pitchFamily="34" charset="0"/>
                <a:cs typeface="Arial" panose="020B0604020202020204" pitchFamily="34" charset="0"/>
              </a:rPr>
              <a:t>La chaîne managériale et ses collaborateurs vont devoir produire avec plus de contraintes qui nuisent à la fluidité des rapports de travail, avec moins de personnels du fait du confinement et avec des pertes ponctuelles de compétences. </a:t>
            </a:r>
          </a:p>
          <a:p>
            <a:endParaRPr lang="fr-FR" dirty="0">
              <a:solidFill>
                <a:schemeClr val="bg1"/>
              </a:solidFill>
              <a:latin typeface="Arial" panose="020B0604020202020204" pitchFamily="34" charset="0"/>
              <a:cs typeface="Arial" panose="020B0604020202020204" pitchFamily="34" charset="0"/>
            </a:endParaRPr>
          </a:p>
          <a:p>
            <a:r>
              <a:rPr lang="fr-FR" dirty="0">
                <a:solidFill>
                  <a:schemeClr val="bg1"/>
                </a:solidFill>
                <a:latin typeface="Arial" panose="020B0604020202020204" pitchFamily="34" charset="0"/>
                <a:cs typeface="Arial" panose="020B0604020202020204" pitchFamily="34" charset="0"/>
              </a:rPr>
              <a:t>Elle doit mobiliser sa ligne managériale de la Direction Générale aux chefs d’équipe. Les N+2 ou N+3 peuvent assumer les tâches d’un cadre inférieur ou supérieur absent. Elle doit  les enjoindre d’établir un diagnostic de leur territoire d’actions et de l’actualiser chaque jour. </a:t>
            </a:r>
            <a:r>
              <a:rPr lang="fr-FR" u="sng" dirty="0">
                <a:solidFill>
                  <a:schemeClr val="bg1"/>
                </a:solidFill>
                <a:latin typeface="Arial" panose="020B0604020202020204" pitchFamily="34" charset="0"/>
                <a:cs typeface="Arial" panose="020B0604020202020204" pitchFamily="34" charset="0"/>
              </a:rPr>
              <a:t>L’identification rapide des difficultés éprouvées sur le terrain, des dysfonctionnements repérés est un gage de la sécurité de tous. </a:t>
            </a:r>
          </a:p>
          <a:p>
            <a:endParaRPr lang="fr-FR" dirty="0">
              <a:solidFill>
                <a:schemeClr val="bg1"/>
              </a:solidFill>
              <a:latin typeface="Arial" panose="020B0604020202020204" pitchFamily="34" charset="0"/>
              <a:cs typeface="Arial" panose="020B0604020202020204" pitchFamily="34" charset="0"/>
            </a:endParaRPr>
          </a:p>
          <a:p>
            <a:r>
              <a:rPr lang="fr-FR" dirty="0">
                <a:solidFill>
                  <a:schemeClr val="bg1"/>
                </a:solidFill>
                <a:latin typeface="Arial" panose="020B0604020202020204" pitchFamily="34" charset="0"/>
                <a:cs typeface="Arial" panose="020B0604020202020204" pitchFamily="34" charset="0"/>
              </a:rPr>
              <a:t>S’agissant de télétravail, les compétences pour jouer un rôle de « helpdesk » sont nécessaires. Définir les consignes que l’entreprise souhaitent voir respecter par ses salariés à la maison est indispensable. Ne pas oublier de gérer le risque d’intelligence économique, notamment lors de l’utilisation d’outils du marché (</a:t>
            </a:r>
            <a:r>
              <a:rPr lang="fr-FR" dirty="0" err="1">
                <a:solidFill>
                  <a:schemeClr val="bg1"/>
                </a:solidFill>
                <a:latin typeface="Arial" panose="020B0604020202020204" pitchFamily="34" charset="0"/>
                <a:cs typeface="Arial" panose="020B0604020202020204" pitchFamily="34" charset="0"/>
              </a:rPr>
              <a:t>skype</a:t>
            </a:r>
            <a:r>
              <a:rPr lang="fr-FR" dirty="0">
                <a:solidFill>
                  <a:schemeClr val="bg1"/>
                </a:solidFill>
                <a:latin typeface="Arial" panose="020B0604020202020204" pitchFamily="34" charset="0"/>
                <a:cs typeface="Arial" panose="020B0604020202020204" pitchFamily="34" charset="0"/>
              </a:rPr>
              <a:t>, </a:t>
            </a:r>
            <a:r>
              <a:rPr lang="fr-FR" dirty="0" err="1">
                <a:solidFill>
                  <a:schemeClr val="bg1"/>
                </a:solidFill>
                <a:latin typeface="Arial" panose="020B0604020202020204" pitchFamily="34" charset="0"/>
                <a:cs typeface="Arial" panose="020B0604020202020204" pitchFamily="34" charset="0"/>
              </a:rPr>
              <a:t>dropbox</a:t>
            </a:r>
            <a:r>
              <a:rPr lang="fr-FR" dirty="0">
                <a:solidFill>
                  <a:schemeClr val="bg1"/>
                </a:solidFill>
                <a:latin typeface="Arial" panose="020B0604020202020204" pitchFamily="34" charset="0"/>
                <a:cs typeface="Arial" panose="020B0604020202020204" pitchFamily="34" charset="0"/>
              </a:rPr>
              <a:t>, google drive,…) pour partager des fichiers ou tenir des visio-conférences.</a:t>
            </a:r>
            <a:endPar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nvGrpSpPr>
          <p:cNvPr id="17" name="Groupe 16">
            <a:extLst>
              <a:ext uri="{FF2B5EF4-FFF2-40B4-BE49-F238E27FC236}">
                <a16:creationId xmlns:a16="http://schemas.microsoft.com/office/drawing/2014/main" id="{15EACD54-211D-405C-A323-BC96A3FDF770}"/>
              </a:ext>
            </a:extLst>
          </p:cNvPr>
          <p:cNvGrpSpPr/>
          <p:nvPr/>
        </p:nvGrpSpPr>
        <p:grpSpPr>
          <a:xfrm>
            <a:off x="55998" y="17871"/>
            <a:ext cx="1569704" cy="1419968"/>
            <a:chOff x="5833246" y="827265"/>
            <a:chExt cx="1569704" cy="1419968"/>
          </a:xfrm>
        </p:grpSpPr>
        <p:sp>
          <p:nvSpPr>
            <p:cNvPr id="18" name="Ellipse 17">
              <a:extLst>
                <a:ext uri="{FF2B5EF4-FFF2-40B4-BE49-F238E27FC236}">
                  <a16:creationId xmlns:a16="http://schemas.microsoft.com/office/drawing/2014/main" id="{AC7ADBD0-7A22-44F6-BD76-C1EA48CFBCEF}"/>
                </a:ext>
              </a:extLst>
            </p:cNvPr>
            <p:cNvSpPr/>
            <p:nvPr/>
          </p:nvSpPr>
          <p:spPr>
            <a:xfrm>
              <a:off x="5833246" y="827265"/>
              <a:ext cx="1569704" cy="1419968"/>
            </a:xfrm>
            <a:prstGeom prst="ellipse">
              <a:avLst/>
            </a:prstGeom>
            <a:solidFill>
              <a:srgbClr val="3B43DB">
                <a:hueOff val="0"/>
                <a:satOff val="0"/>
                <a:lumOff val="0"/>
                <a:alphaOff val="0"/>
              </a:srgbClr>
            </a:solidFill>
            <a:ln w="15875" cap="rnd"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9" name="Ellipse 4">
              <a:extLst>
                <a:ext uri="{FF2B5EF4-FFF2-40B4-BE49-F238E27FC236}">
                  <a16:creationId xmlns:a16="http://schemas.microsoft.com/office/drawing/2014/main" id="{B8681812-6543-4E58-BC0F-550FFA213865}"/>
                </a:ext>
              </a:extLst>
            </p:cNvPr>
            <p:cNvSpPr txBox="1"/>
            <p:nvPr/>
          </p:nvSpPr>
          <p:spPr>
            <a:xfrm>
              <a:off x="6063124" y="1035214"/>
              <a:ext cx="1109948" cy="10040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fr-FR"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 Une entreprise organisée</a:t>
              </a:r>
            </a:p>
          </p:txBody>
        </p:sp>
      </p:grpSp>
    </p:spTree>
    <p:extLst>
      <p:ext uri="{BB962C8B-B14F-4D97-AF65-F5344CB8AC3E}">
        <p14:creationId xmlns:p14="http://schemas.microsoft.com/office/powerpoint/2010/main" val="541278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S’organiser pour produire en période de crise</a:t>
            </a:r>
          </a:p>
        </p:txBody>
      </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6" name="Rectangle 15">
            <a:extLst>
              <a:ext uri="{FF2B5EF4-FFF2-40B4-BE49-F238E27FC236}">
                <a16:creationId xmlns:a16="http://schemas.microsoft.com/office/drawing/2014/main" id="{FE60337D-B657-4764-93EC-81DEEC1597A6}"/>
              </a:ext>
            </a:extLst>
          </p:cNvPr>
          <p:cNvSpPr/>
          <p:nvPr/>
        </p:nvSpPr>
        <p:spPr>
          <a:xfrm>
            <a:off x="1944414" y="1091023"/>
            <a:ext cx="9883792" cy="61555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Identifier les ressources et compétences à mobiliser pour ces activités: (1/4)</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2.1	Internes:</a:t>
            </a:r>
          </a:p>
          <a:p>
            <a:pPr marL="1257300" marR="0" lvl="2" indent="-342900" algn="l" defTabSz="914400" rtl="0" eaLnBrk="1" fontAlgn="auto" latinLnBrk="0" hangingPunct="1">
              <a:lnSpc>
                <a:spcPct val="100000"/>
              </a:lnSpc>
              <a:spcBef>
                <a:spcPts val="0"/>
              </a:spcBef>
              <a:spcAft>
                <a:spcPts val="0"/>
              </a:spcAft>
              <a:buClrTx/>
              <a:buSzTx/>
              <a:buFont typeface="+mj-lt"/>
              <a:buAutoNum type="alphaLcParenR" startAt="2"/>
              <a:tabLst/>
              <a:defRPr/>
            </a:pPr>
            <a:r>
              <a:rPr kumimoji="0" lang="fr-FR" sz="1800" b="1" i="1" u="none" strike="noStrike" kern="1200" cap="none" spc="0" normalizeH="0" baseline="0" noProof="0" dirty="0">
                <a:ln>
                  <a:noFill/>
                </a:ln>
                <a:solidFill>
                  <a:schemeClr val="bg1"/>
                </a:solidFill>
                <a:effectLst/>
                <a:uLnTx/>
                <a:uFillTx/>
                <a:latin typeface="Arial" panose="020B0604020202020204" pitchFamily="34" charset="0"/>
                <a:ea typeface="+mn-ea"/>
                <a:cs typeface="+mn-cs"/>
              </a:rPr>
              <a:t>La fonction « Communication » </a:t>
            </a:r>
          </a:p>
          <a:p>
            <a:endParaRPr lang="fr-FR" sz="1000" dirty="0">
              <a:solidFill>
                <a:schemeClr val="bg1"/>
              </a:solidFill>
              <a:latin typeface="Arial" panose="020B0604020202020204" pitchFamily="34" charset="0"/>
              <a:cs typeface="Arial" panose="020B0604020202020204" pitchFamily="34" charset="0"/>
            </a:endParaRPr>
          </a:p>
          <a:p>
            <a:r>
              <a:rPr lang="fr-FR" dirty="0">
                <a:solidFill>
                  <a:schemeClr val="bg1"/>
                </a:solidFill>
                <a:latin typeface="Arial" panose="020B0604020202020204" pitchFamily="34" charset="0"/>
                <a:cs typeface="Arial" panose="020B0604020202020204" pitchFamily="34" charset="0"/>
              </a:rPr>
              <a:t>La fonction communication pendant cette période est stratégique.</a:t>
            </a:r>
          </a:p>
          <a:p>
            <a:endParaRPr lang="fr-FR" dirty="0">
              <a:solidFill>
                <a:schemeClr val="bg1"/>
              </a:solidFill>
              <a:latin typeface="Arial" panose="020B0604020202020204" pitchFamily="34" charset="0"/>
              <a:cs typeface="Arial" panose="020B0604020202020204" pitchFamily="34" charset="0"/>
            </a:endParaRPr>
          </a:p>
          <a:p>
            <a:r>
              <a:rPr lang="fr-FR" dirty="0">
                <a:solidFill>
                  <a:schemeClr val="bg1"/>
                </a:solidFill>
                <a:latin typeface="Arial" panose="020B0604020202020204" pitchFamily="34" charset="0"/>
                <a:cs typeface="Arial" panose="020B0604020202020204" pitchFamily="34" charset="0"/>
              </a:rPr>
              <a:t>Elle ne doit surtout pas se résumer à mettre des affiches dans les salles de prise de travail ou envoyer des e-mails où alimenter des intranets. </a:t>
            </a:r>
          </a:p>
          <a:p>
            <a:endParaRPr lang="fr-FR" dirty="0">
              <a:solidFill>
                <a:schemeClr val="bg1"/>
              </a:solidFill>
              <a:latin typeface="Arial" panose="020B0604020202020204" pitchFamily="34" charset="0"/>
              <a:cs typeface="Arial" panose="020B0604020202020204" pitchFamily="34" charset="0"/>
            </a:endParaRPr>
          </a:p>
          <a:p>
            <a:r>
              <a:rPr lang="fr-FR" b="1" dirty="0">
                <a:solidFill>
                  <a:schemeClr val="bg1"/>
                </a:solidFill>
                <a:latin typeface="Arial" panose="020B0604020202020204" pitchFamily="34" charset="0"/>
                <a:cs typeface="Arial" panose="020B0604020202020204" pitchFamily="34" charset="0"/>
              </a:rPr>
              <a:t>C’est de la mission du manager que de commente</a:t>
            </a:r>
            <a:r>
              <a:rPr lang="fr-FR" dirty="0">
                <a:solidFill>
                  <a:schemeClr val="bg1"/>
                </a:solidFill>
                <a:latin typeface="Arial" panose="020B0604020202020204" pitchFamily="34" charset="0"/>
                <a:cs typeface="Arial" panose="020B0604020202020204" pitchFamily="34" charset="0"/>
              </a:rPr>
              <a:t>r toute décision prise, toute nouvelle consigne, etc.. en privilégiant des modes virtuels lorsque c'est possible, et, à défaut, à réaliser en présentiel en respectant les distances de sécurité.</a:t>
            </a:r>
            <a:br>
              <a:rPr lang="fr-FR" dirty="0">
                <a:solidFill>
                  <a:schemeClr val="bg1"/>
                </a:solidFill>
                <a:latin typeface="Arial" panose="020B0604020202020204" pitchFamily="34" charset="0"/>
                <a:cs typeface="Arial" panose="020B0604020202020204" pitchFamily="34" charset="0"/>
              </a:rPr>
            </a:br>
            <a:br>
              <a:rPr lang="fr-FR" dirty="0">
                <a:solidFill>
                  <a:schemeClr val="bg1"/>
                </a:solidFill>
                <a:latin typeface="Arial" panose="020B0604020202020204" pitchFamily="34" charset="0"/>
                <a:cs typeface="Arial" panose="020B0604020202020204" pitchFamily="34" charset="0"/>
              </a:rPr>
            </a:br>
            <a:r>
              <a:rPr lang="fr-FR" u="sng" dirty="0">
                <a:solidFill>
                  <a:schemeClr val="bg1"/>
                </a:solidFill>
                <a:latin typeface="Arial" panose="020B0604020202020204" pitchFamily="34" charset="0"/>
                <a:cs typeface="Arial" panose="020B0604020202020204" pitchFamily="34" charset="0"/>
              </a:rPr>
              <a:t>La « mission communication » en période de crise consiste essentiellement à produire des éléments de langage que l'ensemble de la ligne managériale délivrera si possible dans des temps identiques de façon à redonner du lien humain, à être moteur dans l’accompagnement du changement,…</a:t>
            </a:r>
          </a:p>
          <a:p>
            <a:endParaRPr lang="fr-FR" u="sng" dirty="0">
              <a:solidFill>
                <a:schemeClr val="bg1"/>
              </a:solidFill>
              <a:latin typeface="Arial" panose="020B0604020202020204" pitchFamily="34" charset="0"/>
              <a:cs typeface="Arial" panose="020B0604020202020204" pitchFamily="34" charset="0"/>
            </a:endParaRPr>
          </a:p>
          <a:p>
            <a:r>
              <a:rPr lang="fr-FR" u="sng" dirty="0">
                <a:solidFill>
                  <a:schemeClr val="bg1"/>
                </a:solidFill>
                <a:latin typeface="Arial" panose="020B0604020202020204" pitchFamily="34" charset="0"/>
                <a:cs typeface="Arial" panose="020B0604020202020204" pitchFamily="34" charset="0"/>
              </a:rPr>
              <a:t>Un numéro interne d’urgence peut être créé spécifiquement pour la gestion de cette crise.</a:t>
            </a:r>
            <a:br>
              <a:rPr lang="fr-FR" u="sng" dirty="0">
                <a:solidFill>
                  <a:schemeClr val="bg1"/>
                </a:solidFill>
              </a:rPr>
            </a:br>
            <a:endParaRPr kumimoji="0" lang="fr-FR" sz="1800" b="1" i="1" u="sng" strike="noStrike" kern="1200" cap="none" spc="0" normalizeH="0" baseline="0" noProof="0" dirty="0">
              <a:ln>
                <a:noFill/>
              </a:ln>
              <a:solidFill>
                <a:schemeClr val="bg1"/>
              </a:solidFill>
              <a:effectLst/>
              <a:uLnTx/>
              <a:uFillTx/>
              <a:latin typeface="Arial" panose="020B0604020202020204" pitchFamily="34" charset="0"/>
            </a:endParaRPr>
          </a:p>
        </p:txBody>
      </p:sp>
      <p:grpSp>
        <p:nvGrpSpPr>
          <p:cNvPr id="17" name="Groupe 16">
            <a:extLst>
              <a:ext uri="{FF2B5EF4-FFF2-40B4-BE49-F238E27FC236}">
                <a16:creationId xmlns:a16="http://schemas.microsoft.com/office/drawing/2014/main" id="{15EACD54-211D-405C-A323-BC96A3FDF770}"/>
              </a:ext>
            </a:extLst>
          </p:cNvPr>
          <p:cNvGrpSpPr/>
          <p:nvPr/>
        </p:nvGrpSpPr>
        <p:grpSpPr>
          <a:xfrm>
            <a:off x="55998" y="17871"/>
            <a:ext cx="1569704" cy="1419968"/>
            <a:chOff x="5833246" y="827265"/>
            <a:chExt cx="1569704" cy="1419968"/>
          </a:xfrm>
        </p:grpSpPr>
        <p:sp>
          <p:nvSpPr>
            <p:cNvPr id="18" name="Ellipse 17">
              <a:extLst>
                <a:ext uri="{FF2B5EF4-FFF2-40B4-BE49-F238E27FC236}">
                  <a16:creationId xmlns:a16="http://schemas.microsoft.com/office/drawing/2014/main" id="{AC7ADBD0-7A22-44F6-BD76-C1EA48CFBCEF}"/>
                </a:ext>
              </a:extLst>
            </p:cNvPr>
            <p:cNvSpPr/>
            <p:nvPr/>
          </p:nvSpPr>
          <p:spPr>
            <a:xfrm>
              <a:off x="5833246" y="827265"/>
              <a:ext cx="1569704" cy="1419968"/>
            </a:xfrm>
            <a:prstGeom prst="ellipse">
              <a:avLst/>
            </a:prstGeom>
            <a:solidFill>
              <a:srgbClr val="3B43DB">
                <a:hueOff val="0"/>
                <a:satOff val="0"/>
                <a:lumOff val="0"/>
                <a:alphaOff val="0"/>
              </a:srgbClr>
            </a:solidFill>
            <a:ln w="15875" cap="rnd"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9" name="Ellipse 4">
              <a:extLst>
                <a:ext uri="{FF2B5EF4-FFF2-40B4-BE49-F238E27FC236}">
                  <a16:creationId xmlns:a16="http://schemas.microsoft.com/office/drawing/2014/main" id="{B8681812-6543-4E58-BC0F-550FFA213865}"/>
                </a:ext>
              </a:extLst>
            </p:cNvPr>
            <p:cNvSpPr txBox="1"/>
            <p:nvPr/>
          </p:nvSpPr>
          <p:spPr>
            <a:xfrm>
              <a:off x="6063124" y="1035214"/>
              <a:ext cx="1109948" cy="10040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fr-FR"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 Une entreprise organisée</a:t>
              </a:r>
            </a:p>
          </p:txBody>
        </p:sp>
      </p:grpSp>
    </p:spTree>
    <p:extLst>
      <p:ext uri="{BB962C8B-B14F-4D97-AF65-F5344CB8AC3E}">
        <p14:creationId xmlns:p14="http://schemas.microsoft.com/office/powerpoint/2010/main" val="1733947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S’organiser pour produire en période de crise</a:t>
            </a:r>
          </a:p>
        </p:txBody>
      </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6" name="Rectangle 15">
            <a:extLst>
              <a:ext uri="{FF2B5EF4-FFF2-40B4-BE49-F238E27FC236}">
                <a16:creationId xmlns:a16="http://schemas.microsoft.com/office/drawing/2014/main" id="{FE60337D-B657-4764-93EC-81DEEC1597A6}"/>
              </a:ext>
            </a:extLst>
          </p:cNvPr>
          <p:cNvSpPr/>
          <p:nvPr/>
        </p:nvSpPr>
        <p:spPr>
          <a:xfrm>
            <a:off x="1944413" y="1081188"/>
            <a:ext cx="10316413" cy="560153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Identifier les ressources et compétences à mobiliser pour ces activités: (2/4)</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2.1	Internes:</a:t>
            </a:r>
          </a:p>
          <a:p>
            <a:pPr marL="1257300" marR="0" lvl="2" indent="-342900" algn="l" defTabSz="914400" rtl="0" eaLnBrk="1" fontAlgn="auto" latinLnBrk="0" hangingPunct="1">
              <a:lnSpc>
                <a:spcPct val="100000"/>
              </a:lnSpc>
              <a:spcBef>
                <a:spcPts val="0"/>
              </a:spcBef>
              <a:spcAft>
                <a:spcPts val="0"/>
              </a:spcAft>
              <a:buClrTx/>
              <a:buSzTx/>
              <a:buFont typeface="+mj-lt"/>
              <a:buAutoNum type="alphaLcParenR" startAt="3"/>
              <a:tabLst/>
              <a:defRPr/>
            </a:pPr>
            <a:r>
              <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Expertise SST et médical, </a:t>
            </a:r>
          </a:p>
          <a:p>
            <a:pPr marL="0" marR="0" lvl="2" fontAlgn="auto">
              <a:lnSpc>
                <a:spcPct val="100000"/>
              </a:lnSpc>
              <a:spcBef>
                <a:spcPts val="0"/>
              </a:spcBef>
              <a:spcAft>
                <a:spcPts val="0"/>
              </a:spcAft>
              <a:buClrTx/>
              <a:buSzTx/>
              <a:tabLst/>
              <a:defRPr/>
            </a:pPr>
            <a:r>
              <a:rPr lang="fr-FR" dirty="0">
                <a:solidFill>
                  <a:schemeClr val="bg1"/>
                </a:solidFill>
                <a:latin typeface="Arial" panose="020B0604020202020204" pitchFamily="34" charset="0"/>
                <a:cs typeface="Arial" panose="020B0604020202020204" pitchFamily="34" charset="0"/>
              </a:rPr>
              <a:t>L’entreprise doit identifier quelles sont ses ressources en terme d’expertise disponible en matière de SST, y compris les membres du CSE et de la commission SST, et d’expertise médicale, quelles soient internes, sinon externes (Carsat, SST interentreprise,…). </a:t>
            </a:r>
          </a:p>
          <a:p>
            <a:pPr marL="0" marR="0" lvl="2" fontAlgn="auto">
              <a:lnSpc>
                <a:spcPct val="100000"/>
              </a:lnSpc>
              <a:spcBef>
                <a:spcPts val="0"/>
              </a:spcBef>
              <a:spcAft>
                <a:spcPts val="0"/>
              </a:spcAft>
              <a:buClrTx/>
              <a:buSzTx/>
              <a:tabLst/>
              <a:defRPr/>
            </a:pPr>
            <a:r>
              <a:rPr lang="fr-FR" dirty="0">
                <a:solidFill>
                  <a:schemeClr val="bg1"/>
                </a:solidFill>
                <a:latin typeface="Arial" panose="020B0604020202020204" pitchFamily="34" charset="0"/>
                <a:cs typeface="Arial" panose="020B0604020202020204" pitchFamily="34" charset="0"/>
              </a:rPr>
              <a:t>La tenue à jour de ses compétences internes est un plus pour pouvoir à tout moment communiquer sur les coordonnées de ces ressources importantes.</a:t>
            </a:r>
          </a:p>
          <a:p>
            <a:pPr marR="0" lvl="2" algn="l" defTabSz="914400" rtl="0" eaLnBrk="1" fontAlgn="auto" latinLnBrk="0" hangingPunct="1">
              <a:lnSpc>
                <a:spcPct val="100000"/>
              </a:lnSpc>
              <a:spcBef>
                <a:spcPts val="0"/>
              </a:spcBef>
              <a:spcAft>
                <a:spcPts val="0"/>
              </a:spcAft>
              <a:buClrTx/>
              <a:buSzTx/>
              <a:tabLst/>
              <a:defRPr/>
            </a:pPr>
            <a:endPar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1257300" marR="0" lvl="2" indent="-342900" algn="l" defTabSz="914400" rtl="0" eaLnBrk="1" fontAlgn="auto" latinLnBrk="0" hangingPunct="1">
              <a:lnSpc>
                <a:spcPct val="100000"/>
              </a:lnSpc>
              <a:spcBef>
                <a:spcPts val="0"/>
              </a:spcBef>
              <a:spcAft>
                <a:spcPts val="0"/>
              </a:spcAft>
              <a:buClrTx/>
              <a:buSzTx/>
              <a:buFont typeface="+mj-lt"/>
              <a:buAutoNum type="alphaLcParenR" startAt="4"/>
              <a:tabLst/>
              <a:defRPr/>
            </a:pPr>
            <a:r>
              <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Stocks</a:t>
            </a:r>
          </a:p>
          <a:p>
            <a:pPr marL="0" lvl="2"/>
            <a:r>
              <a:rPr lang="fr-FR" dirty="0">
                <a:solidFill>
                  <a:schemeClr val="bg1"/>
                </a:solidFill>
                <a:latin typeface="Arial" panose="020B0604020202020204" pitchFamily="34" charset="0"/>
                <a:cs typeface="Arial" panose="020B0604020202020204" pitchFamily="34" charset="0"/>
              </a:rPr>
              <a:t>Disposer d’un état des lieux des stocks nécessaire aux activités essentielles qui vont redémarrer. Calculer les réassorts en fonction du niveau de la production envisagée.</a:t>
            </a:r>
          </a:p>
          <a:p>
            <a:pPr marL="0" lvl="2"/>
            <a:endParaRPr lang="fr-FR" dirty="0">
              <a:solidFill>
                <a:schemeClr val="bg1"/>
              </a:solidFill>
              <a:latin typeface="Arial" panose="020B0604020202020204" pitchFamily="34" charset="0"/>
              <a:cs typeface="Arial" panose="020B0604020202020204" pitchFamily="34" charset="0"/>
            </a:endParaRPr>
          </a:p>
          <a:p>
            <a:pPr marL="0" lvl="2"/>
            <a:r>
              <a:rPr lang="fr-FR" dirty="0">
                <a:solidFill>
                  <a:schemeClr val="bg1"/>
                </a:solidFill>
                <a:latin typeface="Arial" panose="020B0604020202020204" pitchFamily="34" charset="0"/>
                <a:cs typeface="Arial" panose="020B0604020202020204" pitchFamily="34" charset="0"/>
              </a:rPr>
              <a:t>Penser également aux stocks et réapprovisionnements en EPI, en consommables. Prévoir de fournir des réceptacles pour les lingettes, mouchoirs, gants, masques usagés et organiser le ramassage de déchets.</a:t>
            </a:r>
          </a:p>
          <a:p>
            <a:pPr marL="0" lvl="2"/>
            <a:endParaRPr lang="fr-FR" dirty="0">
              <a:solidFill>
                <a:schemeClr val="bg1"/>
              </a:solidFill>
              <a:latin typeface="Arial" panose="020B0604020202020204" pitchFamily="34" charset="0"/>
              <a:cs typeface="Arial" panose="020B0604020202020204" pitchFamily="34" charset="0"/>
            </a:endParaRPr>
          </a:p>
          <a:p>
            <a:pPr marL="0" lvl="2"/>
            <a:r>
              <a:rPr lang="fr-FR" b="1" dirty="0">
                <a:solidFill>
                  <a:schemeClr val="bg1"/>
                </a:solidFill>
                <a:latin typeface="Arial" panose="020B0604020202020204" pitchFamily="34" charset="0"/>
                <a:cs typeface="Arial" panose="020B0604020202020204" pitchFamily="34" charset="0"/>
              </a:rPr>
              <a:t>Une faille dans ce dispositif rompt la chaîne de protection. L’enjeu de ce suivi est immense.</a:t>
            </a:r>
          </a:p>
        </p:txBody>
      </p:sp>
      <p:grpSp>
        <p:nvGrpSpPr>
          <p:cNvPr id="17" name="Groupe 16">
            <a:extLst>
              <a:ext uri="{FF2B5EF4-FFF2-40B4-BE49-F238E27FC236}">
                <a16:creationId xmlns:a16="http://schemas.microsoft.com/office/drawing/2014/main" id="{15EACD54-211D-405C-A323-BC96A3FDF770}"/>
              </a:ext>
            </a:extLst>
          </p:cNvPr>
          <p:cNvGrpSpPr/>
          <p:nvPr/>
        </p:nvGrpSpPr>
        <p:grpSpPr>
          <a:xfrm>
            <a:off x="55998" y="17871"/>
            <a:ext cx="1569704" cy="1419968"/>
            <a:chOff x="5833246" y="827265"/>
            <a:chExt cx="1569704" cy="1419968"/>
          </a:xfrm>
        </p:grpSpPr>
        <p:sp>
          <p:nvSpPr>
            <p:cNvPr id="18" name="Ellipse 17">
              <a:extLst>
                <a:ext uri="{FF2B5EF4-FFF2-40B4-BE49-F238E27FC236}">
                  <a16:creationId xmlns:a16="http://schemas.microsoft.com/office/drawing/2014/main" id="{AC7ADBD0-7A22-44F6-BD76-C1EA48CFBCEF}"/>
                </a:ext>
              </a:extLst>
            </p:cNvPr>
            <p:cNvSpPr/>
            <p:nvPr/>
          </p:nvSpPr>
          <p:spPr>
            <a:xfrm>
              <a:off x="5833246" y="827265"/>
              <a:ext cx="1569704" cy="1419968"/>
            </a:xfrm>
            <a:prstGeom prst="ellipse">
              <a:avLst/>
            </a:prstGeom>
            <a:solidFill>
              <a:srgbClr val="3B43DB">
                <a:hueOff val="0"/>
                <a:satOff val="0"/>
                <a:lumOff val="0"/>
                <a:alphaOff val="0"/>
              </a:srgbClr>
            </a:solidFill>
            <a:ln w="15875" cap="rnd"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9" name="Ellipse 4">
              <a:extLst>
                <a:ext uri="{FF2B5EF4-FFF2-40B4-BE49-F238E27FC236}">
                  <a16:creationId xmlns:a16="http://schemas.microsoft.com/office/drawing/2014/main" id="{B8681812-6543-4E58-BC0F-550FFA213865}"/>
                </a:ext>
              </a:extLst>
            </p:cNvPr>
            <p:cNvSpPr txBox="1"/>
            <p:nvPr/>
          </p:nvSpPr>
          <p:spPr>
            <a:xfrm>
              <a:off x="6063124" y="1035214"/>
              <a:ext cx="1109948" cy="10040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fr-FR"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 Une entreprise organisée</a:t>
              </a:r>
            </a:p>
          </p:txBody>
        </p:sp>
      </p:grpSp>
    </p:spTree>
    <p:extLst>
      <p:ext uri="{BB962C8B-B14F-4D97-AF65-F5344CB8AC3E}">
        <p14:creationId xmlns:p14="http://schemas.microsoft.com/office/powerpoint/2010/main" val="1387740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S’organiser pour produire en période de crise</a:t>
            </a:r>
          </a:p>
        </p:txBody>
      </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6" name="Rectangle 15">
            <a:extLst>
              <a:ext uri="{FF2B5EF4-FFF2-40B4-BE49-F238E27FC236}">
                <a16:creationId xmlns:a16="http://schemas.microsoft.com/office/drawing/2014/main" id="{FE60337D-B657-4764-93EC-81DEEC1597A6}"/>
              </a:ext>
            </a:extLst>
          </p:cNvPr>
          <p:cNvSpPr/>
          <p:nvPr/>
        </p:nvSpPr>
        <p:spPr>
          <a:xfrm>
            <a:off x="1944414" y="1091019"/>
            <a:ext cx="10191588" cy="58785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Identifier les ressources et compétences à mobiliser pour ces activités: (3/4)</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R="0" lvl="1" algn="l" defTabSz="914400" rtl="0" eaLnBrk="1" fontAlgn="auto" latinLnBrk="0" hangingPunct="1">
              <a:lnSpc>
                <a:spcPct val="100000"/>
              </a:lnSpc>
              <a:spcBef>
                <a:spcPts val="0"/>
              </a:spcBef>
              <a:spcAft>
                <a:spcPts val="0"/>
              </a:spcAft>
              <a:buClrTx/>
              <a:buSzTx/>
              <a:tabLst/>
              <a:defRPr/>
            </a:pPr>
            <a:r>
              <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2.1	Externes:</a:t>
            </a:r>
          </a:p>
          <a:p>
            <a:pPr marL="1257300" marR="0" lvl="2" indent="-342900" algn="l" defTabSz="914400" rtl="0" eaLnBrk="1" fontAlgn="auto" latinLnBrk="0" hangingPunct="1">
              <a:lnSpc>
                <a:spcPct val="100000"/>
              </a:lnSpc>
              <a:spcBef>
                <a:spcPts val="0"/>
              </a:spcBef>
              <a:spcAft>
                <a:spcPts val="0"/>
              </a:spcAft>
              <a:buClrTx/>
              <a:buSzTx/>
              <a:buFont typeface="+mj-lt"/>
              <a:buAutoNum type="alphaLcParenR"/>
              <a:tabLst/>
              <a:defRPr/>
            </a:pPr>
            <a:r>
              <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Prestataires:</a:t>
            </a:r>
          </a:p>
          <a:p>
            <a:pPr marL="0" marR="0" lvl="2" algn="l" defTabSz="914400" rtl="0" eaLnBrk="1" fontAlgn="auto" latinLnBrk="0" hangingPunct="1">
              <a:lnSpc>
                <a:spcPct val="100000"/>
              </a:lnSpc>
              <a:spcBef>
                <a:spcPts val="0"/>
              </a:spcBef>
              <a:spcAft>
                <a:spcPts val="0"/>
              </a:spcAft>
              <a:buClrTx/>
              <a:buSzTx/>
              <a:tabLst/>
              <a:defRPr/>
            </a:pPr>
            <a:r>
              <a:rPr lang="fr-FR" dirty="0">
                <a:solidFill>
                  <a:schemeClr val="bg1"/>
                </a:solidFill>
                <a:latin typeface="Arial" panose="020B0604020202020204" pitchFamily="34" charset="0"/>
                <a:cs typeface="Arial" panose="020B0604020202020204" pitchFamily="34" charset="0"/>
              </a:rPr>
              <a:t>Les prestataires concernés par les activités essentielles qui vont reprendre doivent être identifiés. Leur capacité propre à répondre à vos attentes doit être connue.</a:t>
            </a:r>
          </a:p>
          <a:p>
            <a:pPr marL="0" marR="0" lvl="2" algn="l" defTabSz="914400" rtl="0" eaLnBrk="1" fontAlgn="auto" latinLnBrk="0" hangingPunct="1">
              <a:lnSpc>
                <a:spcPct val="100000"/>
              </a:lnSpc>
              <a:spcBef>
                <a:spcPts val="0"/>
              </a:spcBef>
              <a:spcAft>
                <a:spcPts val="0"/>
              </a:spcAft>
              <a:buClrTx/>
              <a:buSzTx/>
              <a:tabLst/>
              <a:defRPr/>
            </a:pPr>
            <a:r>
              <a:rPr lang="fr-FR" dirty="0">
                <a:solidFill>
                  <a:schemeClr val="bg1"/>
                </a:solidFill>
                <a:latin typeface="Arial" panose="020B0604020202020204" pitchFamily="34" charset="0"/>
                <a:cs typeface="Arial" panose="020B0604020202020204" pitchFamily="34" charset="0"/>
              </a:rPr>
              <a:t>Identifier un plan B est important en cas de défaillance de l’un d’eux.</a:t>
            </a:r>
          </a:p>
          <a:p>
            <a:pPr marL="0" marR="0" lvl="2" algn="l" defTabSz="914400" rtl="0" eaLnBrk="1" fontAlgn="auto" latinLnBrk="0" hangingPunct="1">
              <a:lnSpc>
                <a:spcPct val="100000"/>
              </a:lnSpc>
              <a:spcBef>
                <a:spcPts val="0"/>
              </a:spcBef>
              <a:spcAft>
                <a:spcPts val="0"/>
              </a:spcAft>
              <a:buClrTx/>
              <a:buSzTx/>
              <a:tabLst/>
              <a:defRPr/>
            </a:pPr>
            <a:r>
              <a:rPr lang="fr-FR" dirty="0">
                <a:solidFill>
                  <a:schemeClr val="bg1"/>
                </a:solidFill>
                <a:latin typeface="Arial" panose="020B0604020202020204" pitchFamily="34" charset="0"/>
                <a:cs typeface="Arial" panose="020B0604020202020204" pitchFamily="34" charset="0"/>
              </a:rPr>
              <a:t>  </a:t>
            </a:r>
          </a:p>
          <a:p>
            <a:pPr marL="1257300" marR="0" lvl="2" indent="-342900" algn="l" defTabSz="914400" rtl="0" eaLnBrk="1" fontAlgn="auto" latinLnBrk="0" hangingPunct="1">
              <a:lnSpc>
                <a:spcPct val="100000"/>
              </a:lnSpc>
              <a:spcBef>
                <a:spcPts val="0"/>
              </a:spcBef>
              <a:spcAft>
                <a:spcPts val="0"/>
              </a:spcAft>
              <a:buClrTx/>
              <a:buSzTx/>
              <a:buFont typeface="+mj-lt"/>
              <a:buAutoNum type="alphaLcParenR" startAt="2"/>
              <a:tabLst/>
              <a:defRPr/>
            </a:pPr>
            <a:r>
              <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Fournisseurs et  approvisionnements (matières premières, autres):</a:t>
            </a:r>
          </a:p>
          <a:p>
            <a:pPr marL="0" lvl="2"/>
            <a:r>
              <a:rPr lang="fr-FR" dirty="0">
                <a:solidFill>
                  <a:schemeClr val="bg1"/>
                </a:solidFill>
                <a:latin typeface="Arial" panose="020B0604020202020204" pitchFamily="34" charset="0"/>
                <a:cs typeface="Arial" panose="020B0604020202020204" pitchFamily="34" charset="0"/>
              </a:rPr>
              <a:t>Contacter vos fournisseurs relatifs à vos activités essentielles et concernant les EPI, les consommables, les réceptacles pour les lingettes, mouchoirs, gants, masques,… car les délais ne sont plus les mêmes. </a:t>
            </a:r>
          </a:p>
          <a:p>
            <a:pPr marL="0" lvl="2"/>
            <a:r>
              <a:rPr lang="fr-FR" u="sng" dirty="0">
                <a:solidFill>
                  <a:schemeClr val="bg1"/>
                </a:solidFill>
                <a:latin typeface="Arial" panose="020B0604020202020204" pitchFamily="34" charset="0"/>
                <a:cs typeface="Arial" panose="020B0604020202020204" pitchFamily="34" charset="0"/>
              </a:rPr>
              <a:t>Il est donc stratégique d’avoir une vision la plus précise possible du champ des possibles et de prévoir les aménagements de l’ensemble des interfaces nécessaires à la gestion du risque (délais de livraison, procédure d’entrée sur site y compris horaires optimum, mesures de réception, …). </a:t>
            </a:r>
          </a:p>
          <a:p>
            <a:pPr marL="1257300" marR="0" lvl="2" indent="-342900" algn="l" defTabSz="914400" rtl="0" eaLnBrk="1" fontAlgn="auto" latinLnBrk="0" hangingPunct="1">
              <a:lnSpc>
                <a:spcPct val="100000"/>
              </a:lnSpc>
              <a:spcBef>
                <a:spcPts val="0"/>
              </a:spcBef>
              <a:spcAft>
                <a:spcPts val="0"/>
              </a:spcAft>
              <a:buClrTx/>
              <a:buSzTx/>
              <a:buFont typeface="+mj-lt"/>
              <a:buAutoNum type="alphaLcParenR"/>
              <a:tabLst/>
              <a:defRPr/>
            </a:pPr>
            <a:endPar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1257300" marR="0" lvl="2" indent="-342900" algn="l" defTabSz="914400" rtl="0" eaLnBrk="1" fontAlgn="auto" latinLnBrk="0" hangingPunct="1">
              <a:lnSpc>
                <a:spcPct val="100000"/>
              </a:lnSpc>
              <a:spcBef>
                <a:spcPts val="0"/>
              </a:spcBef>
              <a:spcAft>
                <a:spcPts val="0"/>
              </a:spcAft>
              <a:buClrTx/>
              <a:buSzTx/>
              <a:buFont typeface="+mj-lt"/>
              <a:buAutoNum type="alphaLcParenR" startAt="3"/>
              <a:tabLst/>
              <a:defRPr/>
            </a:pPr>
            <a:r>
              <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Expertise SST et médical</a:t>
            </a:r>
            <a:r>
              <a:rPr lang="fr-FR" b="1" i="1" dirty="0">
                <a:solidFill>
                  <a:srgbClr val="000000"/>
                </a:solidFill>
                <a:latin typeface="Arial" panose="020B0604020202020204" pitchFamily="34" charset="0"/>
              </a:rPr>
              <a:t>:</a:t>
            </a:r>
          </a:p>
          <a:p>
            <a:pPr marL="0" marR="0" lvl="2" algn="l" defTabSz="914400" rtl="0" eaLnBrk="1" fontAlgn="auto" latinLnBrk="0" hangingPunct="1">
              <a:lnSpc>
                <a:spcPct val="100000"/>
              </a:lnSpc>
              <a:spcBef>
                <a:spcPts val="0"/>
              </a:spcBef>
              <a:spcAft>
                <a:spcPts val="0"/>
              </a:spcAft>
              <a:buClrTx/>
              <a:buSzTx/>
              <a:tabLst/>
              <a:defRPr/>
            </a:pPr>
            <a:r>
              <a:rPr kumimoji="0" lang="fr-FR" sz="180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Si nécessaire, les ressources externes sur ces domaines sont à identifier (Carsat, SST interentreprise, organisme de conseil SST local, …), et leur capacité et conditions d’intervention à connaitre.</a:t>
            </a:r>
            <a:endPar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nvGrpSpPr>
          <p:cNvPr id="17" name="Groupe 16">
            <a:extLst>
              <a:ext uri="{FF2B5EF4-FFF2-40B4-BE49-F238E27FC236}">
                <a16:creationId xmlns:a16="http://schemas.microsoft.com/office/drawing/2014/main" id="{15EACD54-211D-405C-A323-BC96A3FDF770}"/>
              </a:ext>
            </a:extLst>
          </p:cNvPr>
          <p:cNvGrpSpPr/>
          <p:nvPr/>
        </p:nvGrpSpPr>
        <p:grpSpPr>
          <a:xfrm>
            <a:off x="55998" y="17871"/>
            <a:ext cx="1569704" cy="1419968"/>
            <a:chOff x="5833246" y="827265"/>
            <a:chExt cx="1569704" cy="1419968"/>
          </a:xfrm>
        </p:grpSpPr>
        <p:sp>
          <p:nvSpPr>
            <p:cNvPr id="18" name="Ellipse 17">
              <a:extLst>
                <a:ext uri="{FF2B5EF4-FFF2-40B4-BE49-F238E27FC236}">
                  <a16:creationId xmlns:a16="http://schemas.microsoft.com/office/drawing/2014/main" id="{AC7ADBD0-7A22-44F6-BD76-C1EA48CFBCEF}"/>
                </a:ext>
              </a:extLst>
            </p:cNvPr>
            <p:cNvSpPr/>
            <p:nvPr/>
          </p:nvSpPr>
          <p:spPr>
            <a:xfrm>
              <a:off x="5833246" y="827265"/>
              <a:ext cx="1569704" cy="1419968"/>
            </a:xfrm>
            <a:prstGeom prst="ellipse">
              <a:avLst/>
            </a:prstGeom>
            <a:solidFill>
              <a:srgbClr val="3B43DB">
                <a:hueOff val="0"/>
                <a:satOff val="0"/>
                <a:lumOff val="0"/>
                <a:alphaOff val="0"/>
              </a:srgbClr>
            </a:solidFill>
            <a:ln w="15875" cap="rnd"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9" name="Ellipse 4">
              <a:extLst>
                <a:ext uri="{FF2B5EF4-FFF2-40B4-BE49-F238E27FC236}">
                  <a16:creationId xmlns:a16="http://schemas.microsoft.com/office/drawing/2014/main" id="{B8681812-6543-4E58-BC0F-550FFA213865}"/>
                </a:ext>
              </a:extLst>
            </p:cNvPr>
            <p:cNvSpPr txBox="1"/>
            <p:nvPr/>
          </p:nvSpPr>
          <p:spPr>
            <a:xfrm>
              <a:off x="6063124" y="1035214"/>
              <a:ext cx="1109948" cy="10040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fr-FR"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 Une entreprise organisée</a:t>
              </a:r>
            </a:p>
          </p:txBody>
        </p:sp>
      </p:grpSp>
    </p:spTree>
    <p:extLst>
      <p:ext uri="{BB962C8B-B14F-4D97-AF65-F5344CB8AC3E}">
        <p14:creationId xmlns:p14="http://schemas.microsoft.com/office/powerpoint/2010/main" val="1986750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S’organiser pour produire en période de crise</a:t>
            </a:r>
          </a:p>
        </p:txBody>
      </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6" name="Rectangle 15">
            <a:extLst>
              <a:ext uri="{FF2B5EF4-FFF2-40B4-BE49-F238E27FC236}">
                <a16:creationId xmlns:a16="http://schemas.microsoft.com/office/drawing/2014/main" id="{FE60337D-B657-4764-93EC-81DEEC1597A6}"/>
              </a:ext>
            </a:extLst>
          </p:cNvPr>
          <p:cNvSpPr/>
          <p:nvPr/>
        </p:nvSpPr>
        <p:spPr>
          <a:xfrm>
            <a:off x="1944414" y="1091019"/>
            <a:ext cx="9961710" cy="547842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Identifier les ressources et compétences à mobiliser pour ces activités: (4/4)</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R="0" lvl="1" algn="l" defTabSz="914400" rtl="0" eaLnBrk="1" fontAlgn="auto" latinLnBrk="0" hangingPunct="1">
              <a:lnSpc>
                <a:spcPct val="100000"/>
              </a:lnSpc>
              <a:spcBef>
                <a:spcPts val="0"/>
              </a:spcBef>
              <a:spcAft>
                <a:spcPts val="0"/>
              </a:spcAft>
              <a:buClrTx/>
              <a:buSzTx/>
              <a:tabLst/>
              <a:defRPr/>
            </a:pPr>
            <a:r>
              <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2.1	Externes:</a:t>
            </a:r>
          </a:p>
          <a:p>
            <a:pPr marL="1257300" marR="0" lvl="2" indent="-342900" algn="l" defTabSz="914400" rtl="0" eaLnBrk="1" fontAlgn="auto" latinLnBrk="0" hangingPunct="1">
              <a:lnSpc>
                <a:spcPct val="100000"/>
              </a:lnSpc>
              <a:spcBef>
                <a:spcPts val="0"/>
              </a:spcBef>
              <a:spcAft>
                <a:spcPts val="0"/>
              </a:spcAft>
              <a:buClrTx/>
              <a:buSzTx/>
              <a:buFont typeface="+mj-lt"/>
              <a:buAutoNum type="alphaLcParenR" startAt="4"/>
              <a:tabLst/>
              <a:defRPr/>
            </a:pPr>
            <a:r>
              <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Services de l’Etat pouvant être mobilisés en cas d’événements particuliers (Secours, Incendie, …)</a:t>
            </a:r>
          </a:p>
          <a:p>
            <a:pPr marL="0" lvl="2"/>
            <a:r>
              <a:rPr lang="fr-FR" dirty="0">
                <a:solidFill>
                  <a:schemeClr val="bg1"/>
                </a:solidFill>
                <a:latin typeface="Arial" panose="020B0604020202020204" pitchFamily="34" charset="0"/>
                <a:cs typeface="Arial" panose="020B0604020202020204" pitchFamily="34" charset="0"/>
              </a:rPr>
              <a:t>Il est important de vérifier avec les services de l’Etat régionaux ou locaux (SDIS, SAMU, …) si leur capacité d’intervention pour des événement non liés au Covid19 (accident du travail, incendie,..) restent opérationnels.</a:t>
            </a:r>
          </a:p>
          <a:p>
            <a:pPr marL="0" lvl="2"/>
            <a:r>
              <a:rPr lang="fr-FR" dirty="0">
                <a:solidFill>
                  <a:schemeClr val="bg1"/>
                </a:solidFill>
                <a:latin typeface="Arial" panose="020B0604020202020204" pitchFamily="34" charset="0"/>
                <a:cs typeface="Arial" panose="020B0604020202020204" pitchFamily="34" charset="0"/>
              </a:rPr>
              <a:t>De même, connaitre les ressources d’information est important: une </a:t>
            </a:r>
            <a:r>
              <a:rPr lang="fr-FR" dirty="0" err="1">
                <a:solidFill>
                  <a:schemeClr val="bg1"/>
                </a:solidFill>
                <a:latin typeface="Arial" panose="020B0604020202020204" pitchFamily="34" charset="0"/>
                <a:cs typeface="Arial" panose="020B0604020202020204" pitchFamily="34" charset="0"/>
              </a:rPr>
              <a:t>webgraphie</a:t>
            </a:r>
            <a:r>
              <a:rPr lang="fr-FR" dirty="0">
                <a:solidFill>
                  <a:schemeClr val="bg1"/>
                </a:solidFill>
                <a:latin typeface="Arial" panose="020B0604020202020204" pitchFamily="34" charset="0"/>
                <a:cs typeface="Arial" panose="020B0604020202020204" pitchFamily="34" charset="0"/>
              </a:rPr>
              <a:t> est notamment indispensable. </a:t>
            </a:r>
          </a:p>
          <a:p>
            <a:pPr marL="0" lvl="2"/>
            <a:endParaRPr lang="fr-FR" b="1" dirty="0">
              <a:solidFill>
                <a:schemeClr val="bg1"/>
              </a:solidFill>
              <a:latin typeface="Arial" panose="020B0604020202020204" pitchFamily="34" charset="0"/>
              <a:cs typeface="Arial" panose="020B0604020202020204" pitchFamily="34" charset="0"/>
            </a:endParaRPr>
          </a:p>
          <a:p>
            <a:pPr marL="0" lvl="2"/>
            <a:r>
              <a:rPr lang="fr-FR" b="1" dirty="0">
                <a:solidFill>
                  <a:schemeClr val="bg1"/>
                </a:solidFill>
                <a:latin typeface="Arial" panose="020B0604020202020204" pitchFamily="34" charset="0"/>
                <a:cs typeface="Arial" panose="020B0604020202020204" pitchFamily="34" charset="0"/>
              </a:rPr>
              <a:t>Voici quelques sites à retenir:</a:t>
            </a:r>
          </a:p>
          <a:p>
            <a:pPr marL="0" lvl="2"/>
            <a:endParaRPr lang="fr-FR" b="1" dirty="0">
              <a:solidFill>
                <a:schemeClr val="bg1"/>
              </a:solidFill>
              <a:latin typeface="Arial" panose="020B0604020202020204" pitchFamily="34" charset="0"/>
              <a:cs typeface="Arial" panose="020B0604020202020204" pitchFamily="34" charset="0"/>
            </a:endParaRPr>
          </a:p>
          <a:p>
            <a:pPr marL="0" lvl="2"/>
            <a:r>
              <a:rPr lang="fr-FR" dirty="0">
                <a:solidFill>
                  <a:schemeClr val="bg1"/>
                </a:solidFill>
                <a:latin typeface="Arial" panose="020B0604020202020204" pitchFamily="34" charset="0"/>
                <a:cs typeface="Arial" panose="020B0604020202020204" pitchFamily="34" charset="0"/>
              </a:rPr>
              <a:t>👉 Ministère du travail</a:t>
            </a:r>
            <a:r>
              <a:rPr lang="fr-FR" sz="1000" dirty="0">
                <a:solidFill>
                  <a:schemeClr val="bg1"/>
                </a:solidFill>
                <a:latin typeface="Arial" panose="020B0604020202020204" pitchFamily="34" charset="0"/>
                <a:cs typeface="Arial" panose="020B0604020202020204" pitchFamily="34" charset="0"/>
              </a:rPr>
              <a:t>: </a:t>
            </a:r>
            <a:r>
              <a:rPr lang="fr-FR" sz="1000" dirty="0">
                <a:solidFill>
                  <a:schemeClr val="bg1"/>
                </a:solidFill>
                <a:latin typeface="Arial" panose="020B0604020202020204" pitchFamily="34" charset="0"/>
                <a:cs typeface="Arial" panose="020B0604020202020204" pitchFamily="34" charset="0"/>
                <a:hlinkClick r:id="rId6"/>
              </a:rPr>
              <a:t>https://www.linkedin.com/company/minist%C3%A8re-du-travail/</a:t>
            </a:r>
            <a:endParaRPr lang="fr-FR" sz="1000" dirty="0">
              <a:solidFill>
                <a:schemeClr val="bg1"/>
              </a:solidFill>
              <a:latin typeface="Arial" panose="020B0604020202020204" pitchFamily="34" charset="0"/>
              <a:cs typeface="Arial" panose="020B0604020202020204" pitchFamily="34" charset="0"/>
            </a:endParaRPr>
          </a:p>
          <a:p>
            <a:pPr marL="0" lvl="2"/>
            <a:r>
              <a:rPr lang="fr-FR" dirty="0">
                <a:solidFill>
                  <a:schemeClr val="bg1"/>
                </a:solidFill>
                <a:latin typeface="Arial" panose="020B0604020202020204" pitchFamily="34" charset="0"/>
                <a:cs typeface="Arial" panose="020B0604020202020204" pitchFamily="34" charset="0"/>
              </a:rPr>
              <a:t>👉 Questions/réponses pour les entreprises: </a:t>
            </a:r>
            <a:r>
              <a:rPr lang="en-US" sz="1000" dirty="0">
                <a:solidFill>
                  <a:schemeClr val="bg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https://travail-emploi.gouv.fr/actualites/l-actualite-du-ministere/coronavirus-questions-reponses-entreprises-salaries</a:t>
            </a:r>
            <a:endParaRPr lang="en-US" sz="1000" dirty="0">
              <a:solidFill>
                <a:schemeClr val="bg1"/>
              </a:solidFill>
              <a:latin typeface="Arial" panose="020B0604020202020204" pitchFamily="34" charset="0"/>
              <a:cs typeface="Arial" panose="020B0604020202020204" pitchFamily="34" charset="0"/>
            </a:endParaRPr>
          </a:p>
          <a:p>
            <a:pPr marL="0" lvl="2"/>
            <a:r>
              <a:rPr lang="fr-FR" dirty="0">
                <a:solidFill>
                  <a:schemeClr val="bg1"/>
                </a:solidFill>
                <a:latin typeface="Arial" panose="020B0604020202020204" pitchFamily="34" charset="0"/>
                <a:cs typeface="Arial" panose="020B0604020202020204" pitchFamily="34" charset="0"/>
              </a:rPr>
              <a:t>👉 Gouvernement : </a:t>
            </a:r>
            <a:r>
              <a:rPr lang="fr-FR" sz="1000" dirty="0">
                <a:solidFill>
                  <a:schemeClr val="bg1"/>
                </a:solidFill>
                <a:latin typeface="Arial" panose="020B0604020202020204" pitchFamily="34" charset="0"/>
                <a:cs typeface="Arial" panose="020B0604020202020204" pitchFamily="34" charset="0"/>
                <a:hlinkClick r:id="rId8"/>
              </a:rPr>
              <a:t>https://lnkd.in/g_U6d6N</a:t>
            </a:r>
            <a:endParaRPr lang="fr-FR" sz="1000" dirty="0">
              <a:solidFill>
                <a:schemeClr val="bg1"/>
              </a:solidFill>
              <a:latin typeface="Arial" panose="020B0604020202020204" pitchFamily="34" charset="0"/>
              <a:cs typeface="Arial" panose="020B0604020202020204" pitchFamily="34" charset="0"/>
            </a:endParaRPr>
          </a:p>
          <a:p>
            <a:pPr marL="0" lvl="2"/>
            <a:r>
              <a:rPr lang="fr-FR" dirty="0">
                <a:solidFill>
                  <a:schemeClr val="bg1"/>
                </a:solidFill>
                <a:latin typeface="Arial" panose="020B0604020202020204" pitchFamily="34" charset="0"/>
                <a:cs typeface="Arial" panose="020B0604020202020204" pitchFamily="34" charset="0"/>
              </a:rPr>
              <a:t>👉 Ministère des solidarité et de la Santé</a:t>
            </a:r>
            <a:r>
              <a:rPr lang="fr-FR" sz="1000" dirty="0">
                <a:solidFill>
                  <a:schemeClr val="bg1"/>
                </a:solidFill>
                <a:latin typeface="Arial" panose="020B0604020202020204" pitchFamily="34" charset="0"/>
                <a:cs typeface="Arial" panose="020B0604020202020204" pitchFamily="34" charset="0"/>
              </a:rPr>
              <a:t>:  </a:t>
            </a:r>
            <a:r>
              <a:rPr lang="fr-FR" sz="1000" dirty="0">
                <a:solidFill>
                  <a:schemeClr val="bg1"/>
                </a:solidFill>
                <a:latin typeface="Arial" panose="020B0604020202020204" pitchFamily="34" charset="0"/>
                <a:cs typeface="Arial" panose="020B0604020202020204" pitchFamily="34" charset="0"/>
                <a:hlinkClick r:id="rId9"/>
              </a:rPr>
              <a:t>https://solidarites-sante.gouv.fr/actualites/</a:t>
            </a:r>
            <a:endParaRPr lang="fr-FR" sz="1000" dirty="0">
              <a:solidFill>
                <a:schemeClr val="bg1"/>
              </a:solidFill>
              <a:latin typeface="Arial" panose="020B0604020202020204" pitchFamily="34" charset="0"/>
              <a:cs typeface="Arial" panose="020B0604020202020204" pitchFamily="34" charset="0"/>
            </a:endParaRPr>
          </a:p>
          <a:p>
            <a:pPr marL="0" lvl="2"/>
            <a:r>
              <a:rPr lang="fr-FR" dirty="0">
                <a:solidFill>
                  <a:schemeClr val="bg1"/>
                </a:solidFill>
                <a:latin typeface="Arial" panose="020B0604020202020204" pitchFamily="34" charset="0"/>
                <a:cs typeface="Arial" panose="020B0604020202020204" pitchFamily="34" charset="0"/>
              </a:rPr>
              <a:t>👉 Veille documentaire sur le coronavirus </a:t>
            </a:r>
            <a:r>
              <a:rPr lang="fr-FR" sz="1000" dirty="0">
                <a:solidFill>
                  <a:schemeClr val="bg1"/>
                </a:solidFill>
                <a:latin typeface="Arial" panose="020B0604020202020204" pitchFamily="34" charset="0"/>
                <a:cs typeface="Arial" panose="020B0604020202020204" pitchFamily="34" charset="0"/>
              </a:rPr>
              <a:t>https://lnkd.in/gPrFE7X</a:t>
            </a:r>
          </a:p>
        </p:txBody>
      </p:sp>
      <p:grpSp>
        <p:nvGrpSpPr>
          <p:cNvPr id="17" name="Groupe 16">
            <a:extLst>
              <a:ext uri="{FF2B5EF4-FFF2-40B4-BE49-F238E27FC236}">
                <a16:creationId xmlns:a16="http://schemas.microsoft.com/office/drawing/2014/main" id="{15EACD54-211D-405C-A323-BC96A3FDF770}"/>
              </a:ext>
            </a:extLst>
          </p:cNvPr>
          <p:cNvGrpSpPr/>
          <p:nvPr/>
        </p:nvGrpSpPr>
        <p:grpSpPr>
          <a:xfrm>
            <a:off x="55998" y="17871"/>
            <a:ext cx="1569704" cy="1419968"/>
            <a:chOff x="5833246" y="827265"/>
            <a:chExt cx="1569704" cy="1419968"/>
          </a:xfrm>
        </p:grpSpPr>
        <p:sp>
          <p:nvSpPr>
            <p:cNvPr id="18" name="Ellipse 17">
              <a:extLst>
                <a:ext uri="{FF2B5EF4-FFF2-40B4-BE49-F238E27FC236}">
                  <a16:creationId xmlns:a16="http://schemas.microsoft.com/office/drawing/2014/main" id="{AC7ADBD0-7A22-44F6-BD76-C1EA48CFBCEF}"/>
                </a:ext>
              </a:extLst>
            </p:cNvPr>
            <p:cNvSpPr/>
            <p:nvPr/>
          </p:nvSpPr>
          <p:spPr>
            <a:xfrm>
              <a:off x="5833246" y="827265"/>
              <a:ext cx="1569704" cy="1419968"/>
            </a:xfrm>
            <a:prstGeom prst="ellipse">
              <a:avLst/>
            </a:prstGeom>
            <a:solidFill>
              <a:srgbClr val="3B43DB">
                <a:hueOff val="0"/>
                <a:satOff val="0"/>
                <a:lumOff val="0"/>
                <a:alphaOff val="0"/>
              </a:srgbClr>
            </a:solidFill>
            <a:ln w="15875" cap="rnd"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9" name="Ellipse 4">
              <a:extLst>
                <a:ext uri="{FF2B5EF4-FFF2-40B4-BE49-F238E27FC236}">
                  <a16:creationId xmlns:a16="http://schemas.microsoft.com/office/drawing/2014/main" id="{B8681812-6543-4E58-BC0F-550FFA213865}"/>
                </a:ext>
              </a:extLst>
            </p:cNvPr>
            <p:cNvSpPr txBox="1"/>
            <p:nvPr/>
          </p:nvSpPr>
          <p:spPr>
            <a:xfrm>
              <a:off x="6063124" y="1035214"/>
              <a:ext cx="1109948" cy="10040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fr-FR"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 Une entreprise organisée</a:t>
              </a:r>
            </a:p>
          </p:txBody>
        </p:sp>
      </p:grpSp>
    </p:spTree>
    <p:extLst>
      <p:ext uri="{BB962C8B-B14F-4D97-AF65-F5344CB8AC3E}">
        <p14:creationId xmlns:p14="http://schemas.microsoft.com/office/powerpoint/2010/main" val="2215248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S’organiser pour produire en période de crise</a:t>
            </a:r>
          </a:p>
        </p:txBody>
      </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6" name="Rectangle 15">
            <a:extLst>
              <a:ext uri="{FF2B5EF4-FFF2-40B4-BE49-F238E27FC236}">
                <a16:creationId xmlns:a16="http://schemas.microsoft.com/office/drawing/2014/main" id="{FE60337D-B657-4764-93EC-81DEEC1597A6}"/>
              </a:ext>
            </a:extLst>
          </p:cNvPr>
          <p:cNvSpPr/>
          <p:nvPr/>
        </p:nvSpPr>
        <p:spPr>
          <a:xfrm>
            <a:off x="1944414" y="1091019"/>
            <a:ext cx="10031276" cy="477053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Créer une cellule de gestion de crise, définir les missions, définir les objectifs, identifier les moyens</a:t>
            </a:r>
            <a:r>
              <a:rPr lang="fr-FR" b="1" i="1" dirty="0">
                <a:solidFill>
                  <a:srgbClr val="000000"/>
                </a:solidFill>
                <a:latin typeface="Arial" panose="020B0604020202020204" pitchFamily="34" charset="0"/>
              </a:rPr>
              <a:t>: (1/4)</a:t>
            </a:r>
          </a:p>
          <a:p>
            <a:pPr marL="0" lvl="2"/>
            <a:endParaRPr lang="fr-FR" dirty="0">
              <a:solidFill>
                <a:schemeClr val="bg1"/>
              </a:solidFill>
              <a:latin typeface="Arial" panose="020B0604020202020204" pitchFamily="34" charset="0"/>
              <a:cs typeface="Arial" panose="020B0604020202020204" pitchFamily="34" charset="0"/>
            </a:endParaRPr>
          </a:p>
          <a:p>
            <a:pPr marL="0" lvl="2"/>
            <a:r>
              <a:rPr lang="fr-FR" dirty="0">
                <a:solidFill>
                  <a:schemeClr val="bg1"/>
                </a:solidFill>
                <a:latin typeface="Arial" panose="020B0604020202020204" pitchFamily="34" charset="0"/>
                <a:cs typeface="Arial" panose="020B0604020202020204" pitchFamily="34" charset="0"/>
              </a:rPr>
              <a:t>L’installation d’un « référent COVID-19 » est a minima un bon moyen de suivre tout le process au jour le jour. </a:t>
            </a:r>
          </a:p>
          <a:p>
            <a:pPr marL="0" lvl="2"/>
            <a:endParaRPr lang="fr-FR" dirty="0">
              <a:solidFill>
                <a:schemeClr val="bg1"/>
              </a:solidFill>
              <a:latin typeface="Arial" panose="020B0604020202020204" pitchFamily="34" charset="0"/>
              <a:cs typeface="Arial" panose="020B0604020202020204" pitchFamily="34" charset="0"/>
            </a:endParaRPr>
          </a:p>
          <a:p>
            <a:pPr marL="0" lvl="2"/>
            <a:r>
              <a:rPr lang="fr-FR" dirty="0">
                <a:solidFill>
                  <a:schemeClr val="bg1"/>
                </a:solidFill>
                <a:latin typeface="Arial" panose="020B0604020202020204" pitchFamily="34" charset="0"/>
                <a:cs typeface="Arial" panose="020B0604020202020204" pitchFamily="34" charset="0"/>
              </a:rPr>
              <a:t>Plus largement, </a:t>
            </a:r>
            <a:r>
              <a:rPr lang="fr-FR" u="sng" dirty="0">
                <a:solidFill>
                  <a:schemeClr val="bg1"/>
                </a:solidFill>
                <a:latin typeface="Arial" panose="020B0604020202020204" pitchFamily="34" charset="0"/>
                <a:cs typeface="Arial" panose="020B0604020202020204" pitchFamily="34" charset="0"/>
              </a:rPr>
              <a:t>une cellule de crise, en fonction de la taille de l’entreprise est une nécessité. </a:t>
            </a:r>
          </a:p>
          <a:p>
            <a:pPr marL="0" lvl="2"/>
            <a:endParaRPr lang="fr-FR" dirty="0">
              <a:solidFill>
                <a:schemeClr val="bg1"/>
              </a:solidFill>
              <a:latin typeface="Arial" panose="020B0604020202020204" pitchFamily="34" charset="0"/>
              <a:cs typeface="Arial" panose="020B0604020202020204" pitchFamily="34" charset="0"/>
            </a:endParaRPr>
          </a:p>
          <a:p>
            <a:pPr marL="0" lvl="2"/>
            <a:r>
              <a:rPr lang="fr-FR" dirty="0">
                <a:solidFill>
                  <a:schemeClr val="bg1"/>
                </a:solidFill>
                <a:latin typeface="Arial" panose="020B0604020202020204" pitchFamily="34" charset="0"/>
                <a:cs typeface="Arial" panose="020B0604020202020204" pitchFamily="34" charset="0"/>
              </a:rPr>
              <a:t>Son rôle est de conseiller l’employeur sur les mesures à prendre:</a:t>
            </a:r>
          </a:p>
          <a:p>
            <a:pPr marL="285750" lvl="2" indent="-285750">
              <a:buFont typeface="Arial" panose="020B0604020202020204" pitchFamily="34" charset="0"/>
              <a:buChar char="•"/>
            </a:pPr>
            <a:r>
              <a:rPr lang="fr-FR" b="1" dirty="0">
                <a:solidFill>
                  <a:schemeClr val="bg1"/>
                </a:solidFill>
                <a:latin typeface="Arial" panose="020B0604020202020204" pitchFamily="34" charset="0"/>
                <a:cs typeface="Arial" panose="020B0604020202020204" pitchFamily="34" charset="0"/>
              </a:rPr>
              <a:t>AVANT</a:t>
            </a:r>
            <a:r>
              <a:rPr lang="fr-FR" dirty="0">
                <a:solidFill>
                  <a:schemeClr val="bg1"/>
                </a:solidFill>
                <a:latin typeface="Arial" panose="020B0604020202020204" pitchFamily="34" charset="0"/>
                <a:cs typeface="Arial" panose="020B0604020202020204" pitchFamily="34" charset="0"/>
              </a:rPr>
              <a:t> la reprise des activités essentielles,</a:t>
            </a:r>
          </a:p>
          <a:p>
            <a:pPr marL="285750" lvl="2" indent="-285750">
              <a:buFont typeface="Arial" panose="020B0604020202020204" pitchFamily="34" charset="0"/>
              <a:buChar char="•"/>
            </a:pPr>
            <a:r>
              <a:rPr lang="fr-FR" b="1" dirty="0">
                <a:solidFill>
                  <a:schemeClr val="bg1"/>
                </a:solidFill>
                <a:latin typeface="Arial" panose="020B0604020202020204" pitchFamily="34" charset="0"/>
                <a:cs typeface="Arial" panose="020B0604020202020204" pitchFamily="34" charset="0"/>
              </a:rPr>
              <a:t>PENDANT</a:t>
            </a:r>
            <a:r>
              <a:rPr lang="fr-FR" dirty="0">
                <a:solidFill>
                  <a:schemeClr val="bg1"/>
                </a:solidFill>
                <a:latin typeface="Arial" panose="020B0604020202020204" pitchFamily="34" charset="0"/>
                <a:cs typeface="Arial" panose="020B0604020202020204" pitchFamily="34" charset="0"/>
              </a:rPr>
              <a:t> la reprise, </a:t>
            </a:r>
          </a:p>
          <a:p>
            <a:pPr marL="285750" lvl="2" indent="-285750">
              <a:buFont typeface="Arial" panose="020B0604020202020204" pitchFamily="34" charset="0"/>
              <a:buChar char="•"/>
            </a:pPr>
            <a:r>
              <a:rPr lang="fr-FR" b="1" dirty="0">
                <a:solidFill>
                  <a:schemeClr val="bg1"/>
                </a:solidFill>
                <a:latin typeface="Arial" panose="020B0604020202020204" pitchFamily="34" charset="0"/>
                <a:cs typeface="Arial" panose="020B0604020202020204" pitchFamily="34" charset="0"/>
              </a:rPr>
              <a:t>ANTICIPER</a:t>
            </a:r>
            <a:r>
              <a:rPr lang="fr-FR" dirty="0">
                <a:solidFill>
                  <a:schemeClr val="bg1"/>
                </a:solidFill>
                <a:latin typeface="Arial" panose="020B0604020202020204" pitchFamily="34" charset="0"/>
                <a:cs typeface="Arial" panose="020B0604020202020204" pitchFamily="34" charset="0"/>
              </a:rPr>
              <a:t> la sortie de crise, </a:t>
            </a:r>
          </a:p>
          <a:p>
            <a:pPr marL="285750" lvl="2" indent="-285750">
              <a:buFont typeface="Arial" panose="020B0604020202020204" pitchFamily="34" charset="0"/>
              <a:buChar char="•"/>
            </a:pPr>
            <a:r>
              <a:rPr lang="fr-FR" dirty="0">
                <a:solidFill>
                  <a:schemeClr val="bg1"/>
                </a:solidFill>
                <a:latin typeface="Arial" panose="020B0604020202020204" pitchFamily="34" charset="0"/>
                <a:cs typeface="Arial" panose="020B0604020202020204" pitchFamily="34" charset="0"/>
              </a:rPr>
              <a:t>et d’assurer le </a:t>
            </a:r>
            <a:r>
              <a:rPr lang="fr-FR" b="1" dirty="0">
                <a:solidFill>
                  <a:schemeClr val="bg1"/>
                </a:solidFill>
                <a:latin typeface="Arial" panose="020B0604020202020204" pitchFamily="34" charset="0"/>
                <a:cs typeface="Arial" panose="020B0604020202020204" pitchFamily="34" charset="0"/>
              </a:rPr>
              <a:t>SUIVI</a:t>
            </a:r>
            <a:r>
              <a:rPr lang="fr-FR" dirty="0">
                <a:solidFill>
                  <a:schemeClr val="bg1"/>
                </a:solidFill>
                <a:latin typeface="Arial" panose="020B0604020202020204" pitchFamily="34" charset="0"/>
                <a:cs typeface="Arial" panose="020B0604020202020204" pitchFamily="34" charset="0"/>
              </a:rPr>
              <a:t> des décisions prises.</a:t>
            </a:r>
            <a:endParaRPr lang="fr-FR" b="1" i="1" dirty="0">
              <a:solidFill>
                <a:schemeClr val="bg1"/>
              </a:solidFill>
              <a:latin typeface="Arial" panose="020B0604020202020204" pitchFamily="34" charset="0"/>
              <a:cs typeface="Arial" panose="020B0604020202020204" pitchFamily="34" charset="0"/>
            </a:endParaRPr>
          </a:p>
          <a:p>
            <a:pPr marL="0" lvl="2"/>
            <a:endParaRPr lang="fr-FR" dirty="0">
              <a:solidFill>
                <a:schemeClr val="bg1"/>
              </a:solidFill>
              <a:latin typeface="Arial" panose="020B0604020202020204" pitchFamily="34" charset="0"/>
              <a:cs typeface="Arial" panose="020B0604020202020204" pitchFamily="34" charset="0"/>
            </a:endParaRPr>
          </a:p>
          <a:p>
            <a:pPr marL="0" lvl="2"/>
            <a:r>
              <a:rPr lang="fr-FR" dirty="0">
                <a:solidFill>
                  <a:schemeClr val="bg1"/>
                </a:solidFill>
                <a:latin typeface="Arial" panose="020B0604020202020204" pitchFamily="34" charset="0"/>
                <a:cs typeface="Arial" panose="020B0604020202020204" pitchFamily="34" charset="0"/>
              </a:rPr>
              <a:t>Il est important de précisez où et comment les décisions sont prises: par la cellule de crise, ou par la Direction de l’entreprise.</a:t>
            </a:r>
          </a:p>
        </p:txBody>
      </p:sp>
      <p:grpSp>
        <p:nvGrpSpPr>
          <p:cNvPr id="17" name="Groupe 16">
            <a:extLst>
              <a:ext uri="{FF2B5EF4-FFF2-40B4-BE49-F238E27FC236}">
                <a16:creationId xmlns:a16="http://schemas.microsoft.com/office/drawing/2014/main" id="{15EACD54-211D-405C-A323-BC96A3FDF770}"/>
              </a:ext>
            </a:extLst>
          </p:cNvPr>
          <p:cNvGrpSpPr/>
          <p:nvPr/>
        </p:nvGrpSpPr>
        <p:grpSpPr>
          <a:xfrm>
            <a:off x="55998" y="17871"/>
            <a:ext cx="1569704" cy="1419968"/>
            <a:chOff x="5833246" y="827265"/>
            <a:chExt cx="1569704" cy="1419968"/>
          </a:xfrm>
        </p:grpSpPr>
        <p:sp>
          <p:nvSpPr>
            <p:cNvPr id="18" name="Ellipse 17">
              <a:extLst>
                <a:ext uri="{FF2B5EF4-FFF2-40B4-BE49-F238E27FC236}">
                  <a16:creationId xmlns:a16="http://schemas.microsoft.com/office/drawing/2014/main" id="{AC7ADBD0-7A22-44F6-BD76-C1EA48CFBCEF}"/>
                </a:ext>
              </a:extLst>
            </p:cNvPr>
            <p:cNvSpPr/>
            <p:nvPr/>
          </p:nvSpPr>
          <p:spPr>
            <a:xfrm>
              <a:off x="5833246" y="827265"/>
              <a:ext cx="1569704" cy="1419968"/>
            </a:xfrm>
            <a:prstGeom prst="ellipse">
              <a:avLst/>
            </a:prstGeom>
            <a:solidFill>
              <a:srgbClr val="3B43DB">
                <a:hueOff val="0"/>
                <a:satOff val="0"/>
                <a:lumOff val="0"/>
                <a:alphaOff val="0"/>
              </a:srgbClr>
            </a:solidFill>
            <a:ln w="15875" cap="rnd"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9" name="Ellipse 4">
              <a:extLst>
                <a:ext uri="{FF2B5EF4-FFF2-40B4-BE49-F238E27FC236}">
                  <a16:creationId xmlns:a16="http://schemas.microsoft.com/office/drawing/2014/main" id="{B8681812-6543-4E58-BC0F-550FFA213865}"/>
                </a:ext>
              </a:extLst>
            </p:cNvPr>
            <p:cNvSpPr txBox="1"/>
            <p:nvPr/>
          </p:nvSpPr>
          <p:spPr>
            <a:xfrm>
              <a:off x="6063124" y="1035214"/>
              <a:ext cx="1109948" cy="10040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fr-FR"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 Une entreprise organisée</a:t>
              </a:r>
            </a:p>
          </p:txBody>
        </p:sp>
      </p:grpSp>
    </p:spTree>
    <p:extLst>
      <p:ext uri="{BB962C8B-B14F-4D97-AF65-F5344CB8AC3E}">
        <p14:creationId xmlns:p14="http://schemas.microsoft.com/office/powerpoint/2010/main" val="3654613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S’organiser pour produire en période de crise</a:t>
            </a:r>
          </a:p>
        </p:txBody>
      </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6" name="Rectangle 15">
            <a:extLst>
              <a:ext uri="{FF2B5EF4-FFF2-40B4-BE49-F238E27FC236}">
                <a16:creationId xmlns:a16="http://schemas.microsoft.com/office/drawing/2014/main" id="{FE60337D-B657-4764-93EC-81DEEC1597A6}"/>
              </a:ext>
            </a:extLst>
          </p:cNvPr>
          <p:cNvSpPr/>
          <p:nvPr/>
        </p:nvSpPr>
        <p:spPr>
          <a:xfrm>
            <a:off x="1944414" y="1091019"/>
            <a:ext cx="10031276" cy="532453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Créer une cellule de gestion de crise, définir les missions, définir les objectifs, identifier les moyens</a:t>
            </a:r>
            <a:r>
              <a:rPr lang="fr-FR" b="1" i="1" dirty="0">
                <a:solidFill>
                  <a:srgbClr val="000000"/>
                </a:solidFill>
                <a:latin typeface="Arial" panose="020B0604020202020204" pitchFamily="34" charset="0"/>
              </a:rPr>
              <a:t>: (2/4)</a:t>
            </a:r>
          </a:p>
          <a:p>
            <a:pPr marL="0" lvl="2"/>
            <a:endParaRPr lang="fr-FR" dirty="0">
              <a:solidFill>
                <a:schemeClr val="bg1"/>
              </a:solidFill>
              <a:latin typeface="Arial" panose="020B0604020202020204" pitchFamily="34" charset="0"/>
              <a:cs typeface="Arial" panose="020B0604020202020204" pitchFamily="34" charset="0"/>
            </a:endParaRPr>
          </a:p>
          <a:p>
            <a:pPr marL="0" lvl="2"/>
            <a:r>
              <a:rPr lang="fr-FR" dirty="0">
                <a:solidFill>
                  <a:schemeClr val="bg1"/>
                </a:solidFill>
                <a:latin typeface="Arial" panose="020B0604020202020204" pitchFamily="34" charset="0"/>
                <a:cs typeface="Arial" panose="020B0604020202020204" pitchFamily="34" charset="0"/>
              </a:rPr>
              <a:t>Chaque entreprise la constitue en fonction des compétences disponibles. </a:t>
            </a:r>
          </a:p>
          <a:p>
            <a:pPr marL="0" lvl="2"/>
            <a:endParaRPr lang="fr-FR" dirty="0">
              <a:solidFill>
                <a:schemeClr val="bg1"/>
              </a:solidFill>
              <a:latin typeface="Arial" panose="020B0604020202020204" pitchFamily="34" charset="0"/>
              <a:cs typeface="Arial" panose="020B0604020202020204" pitchFamily="34" charset="0"/>
            </a:endParaRPr>
          </a:p>
          <a:p>
            <a:pPr marL="0" lvl="2"/>
            <a:r>
              <a:rPr lang="fr-FR" u="sng" dirty="0">
                <a:solidFill>
                  <a:schemeClr val="bg1"/>
                </a:solidFill>
                <a:latin typeface="Arial" panose="020B0604020202020204" pitchFamily="34" charset="0"/>
                <a:cs typeface="Arial" panose="020B0604020202020204" pitchFamily="34" charset="0"/>
              </a:rPr>
              <a:t>Il est recommandé une pluridisciplinarité dans sa composition</a:t>
            </a:r>
            <a:r>
              <a:rPr lang="fr-FR" dirty="0">
                <a:solidFill>
                  <a:schemeClr val="bg1"/>
                </a:solidFill>
                <a:latin typeface="Arial" panose="020B0604020202020204" pitchFamily="34" charset="0"/>
                <a:cs typeface="Arial" panose="020B0604020202020204" pitchFamily="34" charset="0"/>
              </a:rPr>
              <a:t>. </a:t>
            </a:r>
          </a:p>
          <a:p>
            <a:pPr marL="0" lvl="2"/>
            <a:endParaRPr lang="fr-FR" dirty="0">
              <a:solidFill>
                <a:schemeClr val="bg1"/>
              </a:solidFill>
              <a:latin typeface="Arial" panose="020B0604020202020204" pitchFamily="34" charset="0"/>
              <a:cs typeface="Arial" panose="020B0604020202020204" pitchFamily="34" charset="0"/>
            </a:endParaRPr>
          </a:p>
          <a:p>
            <a:pPr marL="0" lvl="2"/>
            <a:r>
              <a:rPr lang="fr-FR" dirty="0">
                <a:solidFill>
                  <a:schemeClr val="bg1"/>
                </a:solidFill>
                <a:latin typeface="Arial" panose="020B0604020202020204" pitchFamily="34" charset="0"/>
                <a:cs typeface="Arial" panose="020B0604020202020204" pitchFamily="34" charset="0"/>
              </a:rPr>
              <a:t>Y participe par exemple un représentant:</a:t>
            </a:r>
          </a:p>
          <a:p>
            <a:pPr marL="0" lvl="2"/>
            <a:endParaRPr lang="fr-FR" dirty="0">
              <a:solidFill>
                <a:schemeClr val="bg1"/>
              </a:solidFill>
              <a:latin typeface="Arial" panose="020B0604020202020204" pitchFamily="34" charset="0"/>
              <a:cs typeface="Arial" panose="020B0604020202020204" pitchFamily="34" charset="0"/>
            </a:endParaRPr>
          </a:p>
          <a:p>
            <a:pPr marL="285750" lvl="2" indent="-285750">
              <a:buFontTx/>
              <a:buChar char="-"/>
            </a:pPr>
            <a:r>
              <a:rPr lang="fr-FR" dirty="0">
                <a:solidFill>
                  <a:schemeClr val="bg1"/>
                </a:solidFill>
                <a:latin typeface="Arial" panose="020B0604020202020204" pitchFamily="34" charset="0"/>
                <a:cs typeface="Arial" panose="020B0604020202020204" pitchFamily="34" charset="0"/>
              </a:rPr>
              <a:t>De la DG,</a:t>
            </a:r>
          </a:p>
          <a:p>
            <a:pPr marL="285750" lvl="2" indent="-285750">
              <a:buFontTx/>
              <a:buChar char="-"/>
            </a:pPr>
            <a:r>
              <a:rPr lang="fr-FR" dirty="0">
                <a:solidFill>
                  <a:schemeClr val="bg1"/>
                </a:solidFill>
                <a:latin typeface="Arial" panose="020B0604020202020204" pitchFamily="34" charset="0"/>
                <a:cs typeface="Arial" panose="020B0604020202020204" pitchFamily="34" charset="0"/>
              </a:rPr>
              <a:t>De la DRH si existe, </a:t>
            </a:r>
          </a:p>
          <a:p>
            <a:pPr marL="285750" lvl="2" indent="-285750">
              <a:buFontTx/>
              <a:buChar char="-"/>
            </a:pPr>
            <a:r>
              <a:rPr lang="fr-FR" dirty="0">
                <a:solidFill>
                  <a:schemeClr val="bg1"/>
                </a:solidFill>
                <a:latin typeface="Arial" panose="020B0604020202020204" pitchFamily="34" charset="0"/>
                <a:cs typeface="Arial" panose="020B0604020202020204" pitchFamily="34" charset="0"/>
              </a:rPr>
              <a:t>De la Production si existe,</a:t>
            </a:r>
          </a:p>
          <a:p>
            <a:pPr marL="285750" lvl="2" indent="-285750">
              <a:buFontTx/>
              <a:buChar char="-"/>
            </a:pPr>
            <a:r>
              <a:rPr lang="fr-FR" dirty="0">
                <a:solidFill>
                  <a:schemeClr val="bg1"/>
                </a:solidFill>
                <a:latin typeface="Arial" panose="020B0604020202020204" pitchFamily="34" charset="0"/>
                <a:cs typeface="Arial" panose="020B0604020202020204" pitchFamily="34" charset="0"/>
              </a:rPr>
              <a:t>Du management de terrain,</a:t>
            </a:r>
          </a:p>
          <a:p>
            <a:pPr marL="285750" lvl="2" indent="-285750">
              <a:buFontTx/>
              <a:buChar char="-"/>
            </a:pPr>
            <a:r>
              <a:rPr lang="fr-FR" dirty="0">
                <a:solidFill>
                  <a:schemeClr val="bg1"/>
                </a:solidFill>
                <a:latin typeface="Arial" panose="020B0604020202020204" pitchFamily="34" charset="0"/>
                <a:cs typeface="Arial" panose="020B0604020202020204" pitchFamily="34" charset="0"/>
              </a:rPr>
              <a:t>De la mission Santé Sécurité au Travail si existe,</a:t>
            </a:r>
          </a:p>
          <a:p>
            <a:pPr marL="285750" lvl="2" indent="-285750">
              <a:buFontTx/>
              <a:buChar char="-"/>
            </a:pPr>
            <a:r>
              <a:rPr lang="fr-FR" dirty="0">
                <a:solidFill>
                  <a:schemeClr val="bg1"/>
                </a:solidFill>
                <a:latin typeface="Arial" panose="020B0604020202020204" pitchFamily="34" charset="0"/>
                <a:cs typeface="Arial" panose="020B0604020202020204" pitchFamily="34" charset="0"/>
              </a:rPr>
              <a:t>De la mission communication si existe,</a:t>
            </a:r>
          </a:p>
          <a:p>
            <a:pPr marL="285750" lvl="2" indent="-285750">
              <a:buFontTx/>
              <a:buChar char="-"/>
            </a:pPr>
            <a:r>
              <a:rPr lang="fr-FR" dirty="0">
                <a:solidFill>
                  <a:schemeClr val="bg1"/>
                </a:solidFill>
                <a:latin typeface="Arial" panose="020B0604020202020204" pitchFamily="34" charset="0"/>
                <a:cs typeface="Arial" panose="020B0604020202020204" pitchFamily="34" charset="0"/>
              </a:rPr>
              <a:t>Du personnel,</a:t>
            </a:r>
          </a:p>
          <a:p>
            <a:pPr marL="0" lvl="2"/>
            <a:endParaRPr lang="fr-FR" dirty="0">
              <a:solidFill>
                <a:schemeClr val="bg1"/>
              </a:solidFill>
              <a:latin typeface="Arial" panose="020B0604020202020204" pitchFamily="34" charset="0"/>
              <a:cs typeface="Arial" panose="020B0604020202020204" pitchFamily="34" charset="0"/>
            </a:endParaRPr>
          </a:p>
          <a:p>
            <a:pPr marL="0" lvl="2"/>
            <a:r>
              <a:rPr lang="fr-FR" dirty="0">
                <a:solidFill>
                  <a:schemeClr val="bg1"/>
                </a:solidFill>
                <a:latin typeface="Arial" panose="020B0604020202020204" pitchFamily="34" charset="0"/>
                <a:cs typeface="Arial" panose="020B0604020202020204" pitchFamily="34" charset="0"/>
              </a:rPr>
              <a:t>pour conférer aux décisions qui seront prises un caractère opérationnel le plus certain possible.</a:t>
            </a:r>
          </a:p>
        </p:txBody>
      </p:sp>
      <p:grpSp>
        <p:nvGrpSpPr>
          <p:cNvPr id="17" name="Groupe 16">
            <a:extLst>
              <a:ext uri="{FF2B5EF4-FFF2-40B4-BE49-F238E27FC236}">
                <a16:creationId xmlns:a16="http://schemas.microsoft.com/office/drawing/2014/main" id="{15EACD54-211D-405C-A323-BC96A3FDF770}"/>
              </a:ext>
            </a:extLst>
          </p:cNvPr>
          <p:cNvGrpSpPr/>
          <p:nvPr/>
        </p:nvGrpSpPr>
        <p:grpSpPr>
          <a:xfrm>
            <a:off x="55998" y="17871"/>
            <a:ext cx="1569704" cy="1419968"/>
            <a:chOff x="5833246" y="827265"/>
            <a:chExt cx="1569704" cy="1419968"/>
          </a:xfrm>
        </p:grpSpPr>
        <p:sp>
          <p:nvSpPr>
            <p:cNvPr id="18" name="Ellipse 17">
              <a:extLst>
                <a:ext uri="{FF2B5EF4-FFF2-40B4-BE49-F238E27FC236}">
                  <a16:creationId xmlns:a16="http://schemas.microsoft.com/office/drawing/2014/main" id="{AC7ADBD0-7A22-44F6-BD76-C1EA48CFBCEF}"/>
                </a:ext>
              </a:extLst>
            </p:cNvPr>
            <p:cNvSpPr/>
            <p:nvPr/>
          </p:nvSpPr>
          <p:spPr>
            <a:xfrm>
              <a:off x="5833246" y="827265"/>
              <a:ext cx="1569704" cy="1419968"/>
            </a:xfrm>
            <a:prstGeom prst="ellipse">
              <a:avLst/>
            </a:prstGeom>
            <a:solidFill>
              <a:srgbClr val="3B43DB">
                <a:hueOff val="0"/>
                <a:satOff val="0"/>
                <a:lumOff val="0"/>
                <a:alphaOff val="0"/>
              </a:srgbClr>
            </a:solidFill>
            <a:ln w="15875" cap="rnd"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9" name="Ellipse 4">
              <a:extLst>
                <a:ext uri="{FF2B5EF4-FFF2-40B4-BE49-F238E27FC236}">
                  <a16:creationId xmlns:a16="http://schemas.microsoft.com/office/drawing/2014/main" id="{B8681812-6543-4E58-BC0F-550FFA213865}"/>
                </a:ext>
              </a:extLst>
            </p:cNvPr>
            <p:cNvSpPr txBox="1"/>
            <p:nvPr/>
          </p:nvSpPr>
          <p:spPr>
            <a:xfrm>
              <a:off x="6063124" y="1035214"/>
              <a:ext cx="1109948" cy="10040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fr-FR"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 Une entreprise organisée</a:t>
              </a:r>
            </a:p>
          </p:txBody>
        </p:sp>
      </p:grpSp>
    </p:spTree>
    <p:extLst>
      <p:ext uri="{BB962C8B-B14F-4D97-AF65-F5344CB8AC3E}">
        <p14:creationId xmlns:p14="http://schemas.microsoft.com/office/powerpoint/2010/main" val="189620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S’organiser pour produire en période de crise</a:t>
            </a:r>
          </a:p>
        </p:txBody>
      </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6" name="Rectangle 15">
            <a:extLst>
              <a:ext uri="{FF2B5EF4-FFF2-40B4-BE49-F238E27FC236}">
                <a16:creationId xmlns:a16="http://schemas.microsoft.com/office/drawing/2014/main" id="{FE60337D-B657-4764-93EC-81DEEC1597A6}"/>
              </a:ext>
            </a:extLst>
          </p:cNvPr>
          <p:cNvSpPr/>
          <p:nvPr/>
        </p:nvSpPr>
        <p:spPr>
          <a:xfrm>
            <a:off x="1944414" y="1091019"/>
            <a:ext cx="10031276" cy="532453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Créer une équipe de gestion de crise, définir les missions, définir les objectifs, identifier les moyens</a:t>
            </a:r>
            <a:r>
              <a:rPr lang="fr-FR" b="1" i="1" dirty="0">
                <a:solidFill>
                  <a:srgbClr val="000000"/>
                </a:solidFill>
                <a:latin typeface="Arial" panose="020B0604020202020204" pitchFamily="34" charset="0"/>
              </a:rPr>
              <a:t>: (3/4)</a:t>
            </a:r>
          </a:p>
          <a:p>
            <a:pPr marL="0" marR="0" lvl="2" indent="-342900" fontAlgn="auto">
              <a:lnSpc>
                <a:spcPct val="100000"/>
              </a:lnSpc>
              <a:spcBef>
                <a:spcPts val="0"/>
              </a:spcBef>
              <a:spcAft>
                <a:spcPts val="0"/>
              </a:spcAft>
              <a:buClrTx/>
              <a:buSzTx/>
              <a:buFont typeface="+mj-lt"/>
              <a:buAutoNum type="arabicPeriod" startAt="3"/>
              <a:tabLst/>
              <a:defRPr/>
            </a:pPr>
            <a:endParaRPr lang="fr-FR" dirty="0">
              <a:solidFill>
                <a:schemeClr val="bg1"/>
              </a:solidFill>
              <a:latin typeface="Arial" panose="020B0604020202020204" pitchFamily="34" charset="0"/>
              <a:cs typeface="Arial" panose="020B0604020202020204" pitchFamily="34" charset="0"/>
            </a:endParaRPr>
          </a:p>
          <a:p>
            <a:pPr marL="0" lvl="2"/>
            <a:r>
              <a:rPr lang="fr-FR" b="1" dirty="0">
                <a:solidFill>
                  <a:schemeClr val="bg1"/>
                </a:solidFill>
                <a:latin typeface="Arial" panose="020B0604020202020204" pitchFamily="34" charset="0"/>
                <a:cs typeface="Arial" panose="020B0604020202020204" pitchFamily="34" charset="0"/>
              </a:rPr>
              <a:t>La définition de principes </a:t>
            </a:r>
            <a:r>
              <a:rPr lang="fr-FR" dirty="0">
                <a:solidFill>
                  <a:schemeClr val="bg1"/>
                </a:solidFill>
                <a:latin typeface="Arial" panose="020B0604020202020204" pitchFamily="34" charset="0"/>
                <a:cs typeface="Arial" panose="020B0604020202020204" pitchFamily="34" charset="0"/>
              </a:rPr>
              <a:t>peut être retenue pour guider l’action, comme par exemple:</a:t>
            </a:r>
          </a:p>
          <a:p>
            <a:pPr marL="0" lvl="2"/>
            <a:endParaRPr lang="fr-FR" dirty="0">
              <a:solidFill>
                <a:schemeClr val="bg1"/>
              </a:solidFill>
              <a:latin typeface="Arial" panose="020B0604020202020204" pitchFamily="34" charset="0"/>
              <a:cs typeface="Arial" panose="020B0604020202020204" pitchFamily="34" charset="0"/>
            </a:endParaRPr>
          </a:p>
          <a:p>
            <a:pPr marL="285750" lvl="2" indent="-285750">
              <a:buFont typeface="Arial" panose="020B0604020202020204" pitchFamily="34" charset="0"/>
              <a:buChar char="•"/>
            </a:pPr>
            <a:r>
              <a:rPr lang="fr-FR" dirty="0">
                <a:solidFill>
                  <a:schemeClr val="bg1"/>
                </a:solidFill>
                <a:latin typeface="Arial" panose="020B0604020202020204" pitchFamily="34" charset="0"/>
                <a:cs typeface="Arial" panose="020B0604020202020204" pitchFamily="34" charset="0"/>
              </a:rPr>
              <a:t>Le séquencement des activités individuelles pour éviter tout contact </a:t>
            </a:r>
            <a:r>
              <a:rPr lang="fr-FR" dirty="0" err="1">
                <a:solidFill>
                  <a:schemeClr val="bg1"/>
                </a:solidFill>
                <a:latin typeface="Arial" panose="020B0604020202020204" pitchFamily="34" charset="0"/>
                <a:cs typeface="Arial" panose="020B0604020202020204" pitchFamily="34" charset="0"/>
              </a:rPr>
              <a:t>intersalariés</a:t>
            </a:r>
            <a:r>
              <a:rPr lang="fr-FR" dirty="0">
                <a:solidFill>
                  <a:schemeClr val="bg1"/>
                </a:solidFill>
                <a:latin typeface="Arial" panose="020B0604020202020204" pitchFamily="34" charset="0"/>
                <a:cs typeface="Arial" panose="020B0604020202020204" pitchFamily="34" charset="0"/>
              </a:rPr>
              <a:t> (entreprises, prestataires, fournisseurs),</a:t>
            </a:r>
          </a:p>
          <a:p>
            <a:pPr marL="285750" lvl="2" indent="-285750">
              <a:buFont typeface="Arial" panose="020B0604020202020204" pitchFamily="34" charset="0"/>
              <a:buChar char="•"/>
            </a:pPr>
            <a:r>
              <a:rPr lang="fr-FR" dirty="0">
                <a:solidFill>
                  <a:schemeClr val="bg1"/>
                </a:solidFill>
                <a:latin typeface="Arial" panose="020B0604020202020204" pitchFamily="34" charset="0"/>
                <a:cs typeface="Arial" panose="020B0604020202020204" pitchFamily="34" charset="0"/>
              </a:rPr>
              <a:t>La fermeture d’espaces collectifs, </a:t>
            </a:r>
          </a:p>
          <a:p>
            <a:pPr marL="285750" lvl="2" indent="-285750">
              <a:buFont typeface="Arial" panose="020B0604020202020204" pitchFamily="34" charset="0"/>
              <a:buChar char="•"/>
            </a:pPr>
            <a:r>
              <a:rPr lang="fr-FR" dirty="0">
                <a:solidFill>
                  <a:schemeClr val="bg1"/>
                </a:solidFill>
                <a:latin typeface="Arial" panose="020B0604020202020204" pitchFamily="34" charset="0"/>
                <a:cs typeface="Arial" panose="020B0604020202020204" pitchFamily="34" charset="0"/>
              </a:rPr>
              <a:t>Fixer des conditions de circulation dans les allées ou couloir, </a:t>
            </a:r>
          </a:p>
          <a:p>
            <a:pPr marL="285750" lvl="2" indent="-285750">
              <a:buFont typeface="Arial" panose="020B0604020202020204" pitchFamily="34" charset="0"/>
              <a:buChar char="•"/>
            </a:pPr>
            <a:r>
              <a:rPr lang="fr-FR" dirty="0">
                <a:solidFill>
                  <a:schemeClr val="bg1"/>
                </a:solidFill>
                <a:latin typeface="Arial" panose="020B0604020202020204" pitchFamily="34" charset="0"/>
                <a:cs typeface="Arial" panose="020B0604020202020204" pitchFamily="34" charset="0"/>
              </a:rPr>
              <a:t>Imposition de contraintes particulières : port des EPI, lavage de mains, sortie cigarettes,</a:t>
            </a:r>
          </a:p>
          <a:p>
            <a:pPr marL="285750" lvl="2" indent="-285750">
              <a:buFont typeface="Arial" panose="020B0604020202020204" pitchFamily="34" charset="0"/>
              <a:buChar char="•"/>
            </a:pPr>
            <a:r>
              <a:rPr lang="fr-FR" dirty="0">
                <a:solidFill>
                  <a:schemeClr val="bg1"/>
                </a:solidFill>
                <a:latin typeface="Arial" panose="020B0604020202020204" pitchFamily="34" charset="0"/>
                <a:cs typeface="Arial" panose="020B0604020202020204" pitchFamily="34" charset="0"/>
              </a:rPr>
              <a:t>etc. </a:t>
            </a:r>
          </a:p>
          <a:p>
            <a:pPr marL="285750" lvl="2" indent="-285750">
              <a:buFont typeface="Arial" panose="020B0604020202020204" pitchFamily="34" charset="0"/>
              <a:buChar char="•"/>
            </a:pPr>
            <a:endParaRPr lang="fr-FR" dirty="0">
              <a:solidFill>
                <a:schemeClr val="bg1"/>
              </a:solidFill>
              <a:latin typeface="Arial" panose="020B0604020202020204" pitchFamily="34" charset="0"/>
              <a:cs typeface="Arial" panose="020B0604020202020204" pitchFamily="34" charset="0"/>
            </a:endParaRPr>
          </a:p>
          <a:p>
            <a:pPr marL="0" lvl="2"/>
            <a:r>
              <a:rPr lang="fr-FR" dirty="0">
                <a:solidFill>
                  <a:schemeClr val="bg1"/>
                </a:solidFill>
                <a:latin typeface="Arial" panose="020B0604020202020204" pitchFamily="34" charset="0"/>
                <a:cs typeface="Arial" panose="020B0604020202020204" pitchFamily="34" charset="0"/>
              </a:rPr>
              <a:t>Dire ce que l’on impose est nécessaire mais doit être soumis à deux conditions :</a:t>
            </a:r>
          </a:p>
          <a:p>
            <a:pPr marL="0" lvl="2"/>
            <a:endParaRPr lang="fr-FR" dirty="0">
              <a:solidFill>
                <a:schemeClr val="bg1"/>
              </a:solidFill>
              <a:latin typeface="Arial" panose="020B0604020202020204" pitchFamily="34" charset="0"/>
              <a:cs typeface="Arial" panose="020B0604020202020204" pitchFamily="34" charset="0"/>
            </a:endParaRPr>
          </a:p>
          <a:p>
            <a:pPr marL="285750" lvl="2" indent="-285750">
              <a:buFont typeface="Arial" panose="020B0604020202020204" pitchFamily="34" charset="0"/>
              <a:buChar char="•"/>
            </a:pPr>
            <a:r>
              <a:rPr lang="fr-FR" dirty="0">
                <a:solidFill>
                  <a:schemeClr val="bg1"/>
                </a:solidFill>
                <a:latin typeface="Arial" panose="020B0604020202020204" pitchFamily="34" charset="0"/>
                <a:cs typeface="Arial" panose="020B0604020202020204" pitchFamily="34" charset="0"/>
              </a:rPr>
              <a:t>Le cas échéant disposer d’un scénario de substitution (exemple: si le restaurant d’entreprise est fermé, où et dans quelles conditions vont déjeuner les collaborateurs?)</a:t>
            </a:r>
          </a:p>
          <a:p>
            <a:pPr marL="285750" lvl="2" indent="-285750">
              <a:buFont typeface="Arial" panose="020B0604020202020204" pitchFamily="34" charset="0"/>
              <a:buChar char="•"/>
            </a:pPr>
            <a:r>
              <a:rPr lang="fr-FR" dirty="0">
                <a:solidFill>
                  <a:schemeClr val="bg1"/>
                </a:solidFill>
                <a:latin typeface="Arial" panose="020B0604020202020204" pitchFamily="34" charset="0"/>
                <a:cs typeface="Arial" panose="020B0604020202020204" pitchFamily="34" charset="0"/>
              </a:rPr>
              <a:t>Travailler ces contraintes avec les représentants du personnel.</a:t>
            </a:r>
          </a:p>
          <a:p>
            <a:pPr marL="285750" lvl="2" indent="-285750">
              <a:buFont typeface="Arial" panose="020B0604020202020204" pitchFamily="34" charset="0"/>
              <a:buChar char="•"/>
            </a:pPr>
            <a:endPar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nvGrpSpPr>
          <p:cNvPr id="17" name="Groupe 16">
            <a:extLst>
              <a:ext uri="{FF2B5EF4-FFF2-40B4-BE49-F238E27FC236}">
                <a16:creationId xmlns:a16="http://schemas.microsoft.com/office/drawing/2014/main" id="{15EACD54-211D-405C-A323-BC96A3FDF770}"/>
              </a:ext>
            </a:extLst>
          </p:cNvPr>
          <p:cNvGrpSpPr/>
          <p:nvPr/>
        </p:nvGrpSpPr>
        <p:grpSpPr>
          <a:xfrm>
            <a:off x="55998" y="17871"/>
            <a:ext cx="1569704" cy="1419968"/>
            <a:chOff x="5833246" y="827265"/>
            <a:chExt cx="1569704" cy="1419968"/>
          </a:xfrm>
        </p:grpSpPr>
        <p:sp>
          <p:nvSpPr>
            <p:cNvPr id="18" name="Ellipse 17">
              <a:extLst>
                <a:ext uri="{FF2B5EF4-FFF2-40B4-BE49-F238E27FC236}">
                  <a16:creationId xmlns:a16="http://schemas.microsoft.com/office/drawing/2014/main" id="{AC7ADBD0-7A22-44F6-BD76-C1EA48CFBCEF}"/>
                </a:ext>
              </a:extLst>
            </p:cNvPr>
            <p:cNvSpPr/>
            <p:nvPr/>
          </p:nvSpPr>
          <p:spPr>
            <a:xfrm>
              <a:off x="5833246" y="827265"/>
              <a:ext cx="1569704" cy="1419968"/>
            </a:xfrm>
            <a:prstGeom prst="ellipse">
              <a:avLst/>
            </a:prstGeom>
            <a:solidFill>
              <a:srgbClr val="3B43DB">
                <a:hueOff val="0"/>
                <a:satOff val="0"/>
                <a:lumOff val="0"/>
                <a:alphaOff val="0"/>
              </a:srgbClr>
            </a:solidFill>
            <a:ln w="15875" cap="rnd"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9" name="Ellipse 4">
              <a:extLst>
                <a:ext uri="{FF2B5EF4-FFF2-40B4-BE49-F238E27FC236}">
                  <a16:creationId xmlns:a16="http://schemas.microsoft.com/office/drawing/2014/main" id="{B8681812-6543-4E58-BC0F-550FFA213865}"/>
                </a:ext>
              </a:extLst>
            </p:cNvPr>
            <p:cNvSpPr txBox="1"/>
            <p:nvPr/>
          </p:nvSpPr>
          <p:spPr>
            <a:xfrm>
              <a:off x="6063124" y="1035214"/>
              <a:ext cx="1109948" cy="10040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fr-FR"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 Une entreprise organisée</a:t>
              </a:r>
            </a:p>
          </p:txBody>
        </p:sp>
      </p:grpSp>
    </p:spTree>
    <p:extLst>
      <p:ext uri="{BB962C8B-B14F-4D97-AF65-F5344CB8AC3E}">
        <p14:creationId xmlns:p14="http://schemas.microsoft.com/office/powerpoint/2010/main" val="1128768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S’organiser pour produire en période de crise</a:t>
            </a:r>
          </a:p>
        </p:txBody>
      </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6" name="Rectangle 15">
            <a:extLst>
              <a:ext uri="{FF2B5EF4-FFF2-40B4-BE49-F238E27FC236}">
                <a16:creationId xmlns:a16="http://schemas.microsoft.com/office/drawing/2014/main" id="{FE60337D-B657-4764-93EC-81DEEC1597A6}"/>
              </a:ext>
            </a:extLst>
          </p:cNvPr>
          <p:cNvSpPr/>
          <p:nvPr/>
        </p:nvSpPr>
        <p:spPr>
          <a:xfrm>
            <a:off x="1944414" y="1091019"/>
            <a:ext cx="10031276" cy="560153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Créer une équipe de gestion de crise, définir les missions, définir les objectifs, identifier les moyens</a:t>
            </a:r>
            <a:r>
              <a:rPr lang="fr-FR" b="1" i="1" dirty="0">
                <a:solidFill>
                  <a:srgbClr val="000000"/>
                </a:solidFill>
                <a:latin typeface="Arial" panose="020B0604020202020204" pitchFamily="34" charset="0"/>
              </a:rPr>
              <a:t>: (4/4)</a:t>
            </a:r>
          </a:p>
          <a:p>
            <a:pPr marL="0" marR="0" lvl="2" indent="-342900" fontAlgn="auto">
              <a:lnSpc>
                <a:spcPct val="100000"/>
              </a:lnSpc>
              <a:spcBef>
                <a:spcPts val="0"/>
              </a:spcBef>
              <a:spcAft>
                <a:spcPts val="0"/>
              </a:spcAft>
              <a:buClrTx/>
              <a:buSzTx/>
              <a:buFont typeface="+mj-lt"/>
              <a:buAutoNum type="arabicPeriod" startAt="3"/>
              <a:tabLst/>
              <a:defRPr/>
            </a:pPr>
            <a:endParaRPr lang="fr-FR" dirty="0">
              <a:solidFill>
                <a:schemeClr val="bg1"/>
              </a:solidFill>
              <a:latin typeface="Arial" panose="020B0604020202020204" pitchFamily="34" charset="0"/>
              <a:cs typeface="Arial" panose="020B0604020202020204" pitchFamily="34" charset="0"/>
            </a:endParaRPr>
          </a:p>
          <a:p>
            <a:r>
              <a:rPr lang="fr-FR" dirty="0">
                <a:solidFill>
                  <a:schemeClr val="bg1"/>
                </a:solidFill>
                <a:latin typeface="Arial" panose="020B0604020202020204" pitchFamily="34" charset="0"/>
                <a:cs typeface="Arial" panose="020B0604020202020204" pitchFamily="34" charset="0"/>
              </a:rPr>
              <a:t>L’entreprise doit aussi  adapter un certain nombre de scénarios généraux utilisés en situation habituelle. </a:t>
            </a:r>
          </a:p>
          <a:p>
            <a:r>
              <a:rPr lang="fr-FR" dirty="0">
                <a:solidFill>
                  <a:schemeClr val="bg1"/>
                </a:solidFill>
                <a:latin typeface="Arial" panose="020B0604020202020204" pitchFamily="34" charset="0"/>
                <a:cs typeface="Arial" panose="020B0604020202020204" pitchFamily="34" charset="0"/>
              </a:rPr>
              <a:t>A elle de les identifier au sein de la cellule de crise.</a:t>
            </a:r>
          </a:p>
          <a:p>
            <a:endParaRPr lang="fr-FR" dirty="0">
              <a:solidFill>
                <a:schemeClr val="bg1"/>
              </a:solidFill>
              <a:latin typeface="Arial" panose="020B0604020202020204" pitchFamily="34" charset="0"/>
              <a:cs typeface="Arial" panose="020B0604020202020204" pitchFamily="34" charset="0"/>
            </a:endParaRPr>
          </a:p>
          <a:p>
            <a:r>
              <a:rPr lang="fr-FR" dirty="0">
                <a:solidFill>
                  <a:schemeClr val="bg1"/>
                </a:solidFill>
                <a:latin typeface="Arial" panose="020B0604020202020204" pitchFamily="34" charset="0"/>
                <a:cs typeface="Arial" panose="020B0604020202020204" pitchFamily="34" charset="0"/>
              </a:rPr>
              <a:t>Parmi ceux-ci, ceux qui doivent être impérativement revisités sont ceux sur les procédures à suivre en cas d’accidents, accidents matériels, accidents humains, accidents industriels. </a:t>
            </a:r>
          </a:p>
          <a:p>
            <a:endParaRPr lang="fr-FR" dirty="0">
              <a:solidFill>
                <a:schemeClr val="bg1"/>
              </a:solidFill>
              <a:latin typeface="Arial" panose="020B0604020202020204" pitchFamily="34" charset="0"/>
              <a:cs typeface="Arial" panose="020B0604020202020204" pitchFamily="34" charset="0"/>
            </a:endParaRPr>
          </a:p>
          <a:p>
            <a:r>
              <a:rPr lang="fr-FR" dirty="0">
                <a:solidFill>
                  <a:schemeClr val="bg1"/>
                </a:solidFill>
                <a:latin typeface="Arial" panose="020B0604020202020204" pitchFamily="34" charset="0"/>
                <a:cs typeface="Arial" panose="020B0604020202020204" pitchFamily="34" charset="0"/>
              </a:rPr>
              <a:t>Les équipes prévues peuvent être diminuées par des absences, des missions clés comme des équipes de premières intervention incendie, le SST,… peuvent être absentes, et du coup qui fait quoi à la place de…?</a:t>
            </a:r>
          </a:p>
          <a:p>
            <a:endParaRPr lang="fr-FR" dirty="0">
              <a:solidFill>
                <a:schemeClr val="bg1"/>
              </a:solidFill>
              <a:latin typeface="Arial" panose="020B0604020202020204" pitchFamily="34" charset="0"/>
              <a:cs typeface="Arial" panose="020B0604020202020204" pitchFamily="34" charset="0"/>
            </a:endParaRPr>
          </a:p>
          <a:p>
            <a:r>
              <a:rPr lang="fr-FR" dirty="0">
                <a:solidFill>
                  <a:schemeClr val="bg1"/>
                </a:solidFill>
                <a:latin typeface="Arial" panose="020B0604020202020204" pitchFamily="34" charset="0"/>
                <a:cs typeface="Arial" panose="020B0604020202020204" pitchFamily="34" charset="0"/>
              </a:rPr>
              <a:t>Les services de médecine du travail sont en première ligne pour conseiller valider les recommandations et émettre un avis sur les dispositions prises. Mais le rôle des préventeurs, du relais prévention de terrain aux ingénieurs sécurité, ergonomes ou psychologues est crucial pour soutenir les managers et les équipes, impératif qu’ils soient représentés dans la cellule de crise.</a:t>
            </a:r>
          </a:p>
          <a:p>
            <a:pPr marL="0" lvl="2"/>
            <a:endPar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nvGrpSpPr>
          <p:cNvPr id="17" name="Groupe 16">
            <a:extLst>
              <a:ext uri="{FF2B5EF4-FFF2-40B4-BE49-F238E27FC236}">
                <a16:creationId xmlns:a16="http://schemas.microsoft.com/office/drawing/2014/main" id="{15EACD54-211D-405C-A323-BC96A3FDF770}"/>
              </a:ext>
            </a:extLst>
          </p:cNvPr>
          <p:cNvGrpSpPr/>
          <p:nvPr/>
        </p:nvGrpSpPr>
        <p:grpSpPr>
          <a:xfrm>
            <a:off x="55998" y="17871"/>
            <a:ext cx="1569704" cy="1419968"/>
            <a:chOff x="5833246" y="827265"/>
            <a:chExt cx="1569704" cy="1419968"/>
          </a:xfrm>
        </p:grpSpPr>
        <p:sp>
          <p:nvSpPr>
            <p:cNvPr id="18" name="Ellipse 17">
              <a:extLst>
                <a:ext uri="{FF2B5EF4-FFF2-40B4-BE49-F238E27FC236}">
                  <a16:creationId xmlns:a16="http://schemas.microsoft.com/office/drawing/2014/main" id="{AC7ADBD0-7A22-44F6-BD76-C1EA48CFBCEF}"/>
                </a:ext>
              </a:extLst>
            </p:cNvPr>
            <p:cNvSpPr/>
            <p:nvPr/>
          </p:nvSpPr>
          <p:spPr>
            <a:xfrm>
              <a:off x="5833246" y="827265"/>
              <a:ext cx="1569704" cy="1419968"/>
            </a:xfrm>
            <a:prstGeom prst="ellipse">
              <a:avLst/>
            </a:prstGeom>
            <a:solidFill>
              <a:srgbClr val="3B43DB">
                <a:hueOff val="0"/>
                <a:satOff val="0"/>
                <a:lumOff val="0"/>
                <a:alphaOff val="0"/>
              </a:srgbClr>
            </a:solidFill>
            <a:ln w="15875" cap="rnd"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9" name="Ellipse 4">
              <a:extLst>
                <a:ext uri="{FF2B5EF4-FFF2-40B4-BE49-F238E27FC236}">
                  <a16:creationId xmlns:a16="http://schemas.microsoft.com/office/drawing/2014/main" id="{B8681812-6543-4E58-BC0F-550FFA213865}"/>
                </a:ext>
              </a:extLst>
            </p:cNvPr>
            <p:cNvSpPr txBox="1"/>
            <p:nvPr/>
          </p:nvSpPr>
          <p:spPr>
            <a:xfrm>
              <a:off x="6063124" y="1035214"/>
              <a:ext cx="1109948" cy="10040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fr-FR"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 Une entreprise organisée</a:t>
              </a:r>
            </a:p>
          </p:txBody>
        </p:sp>
      </p:grpSp>
    </p:spTree>
    <p:extLst>
      <p:ext uri="{BB962C8B-B14F-4D97-AF65-F5344CB8AC3E}">
        <p14:creationId xmlns:p14="http://schemas.microsoft.com/office/powerpoint/2010/main" val="247553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Evaluer les risques tout au long de la chaine de création de valeur</a:t>
            </a:r>
          </a:p>
        </p:txBody>
      </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6" name="Rectangle 15">
            <a:extLst>
              <a:ext uri="{FF2B5EF4-FFF2-40B4-BE49-F238E27FC236}">
                <a16:creationId xmlns:a16="http://schemas.microsoft.com/office/drawing/2014/main" id="{FE60337D-B657-4764-93EC-81DEEC1597A6}"/>
              </a:ext>
            </a:extLst>
          </p:cNvPr>
          <p:cNvSpPr/>
          <p:nvPr/>
        </p:nvSpPr>
        <p:spPr>
          <a:xfrm>
            <a:off x="1944414" y="1071356"/>
            <a:ext cx="9983384" cy="5601533"/>
          </a:xfrm>
          <a:prstGeom prst="rect">
            <a:avLst/>
          </a:prstGeom>
        </p:spPr>
        <p:txBody>
          <a:bodyPr wrap="square">
            <a:spAutoFit/>
          </a:bodyPr>
          <a:lstStyle/>
          <a:p>
            <a:endParaRPr lang="fr-FR" sz="1600" dirty="0">
              <a:solidFill>
                <a:srgbClr val="000000"/>
              </a:solidFill>
              <a:latin typeface="Arial" panose="020B0604020202020204" pitchFamily="34" charset="0"/>
            </a:endParaRPr>
          </a:p>
          <a:p>
            <a:pPr marL="342900" indent="-342900">
              <a:buFont typeface="+mj-lt"/>
              <a:buAutoNum type="arabicPeriod"/>
            </a:pPr>
            <a:r>
              <a:rPr lang="fr-FR" b="1" i="1" dirty="0">
                <a:solidFill>
                  <a:srgbClr val="000000"/>
                </a:solidFill>
                <a:latin typeface="Arial" panose="020B0604020202020204" pitchFamily="34" charset="0"/>
              </a:rPr>
              <a:t>Identifier les dangers tout au long de la chaine de création de valeur: (1/9)</a:t>
            </a:r>
          </a:p>
          <a:p>
            <a:pPr marL="800100" lvl="1" indent="-342900">
              <a:buFont typeface="+mj-lt"/>
              <a:buAutoNum type="alphaLcParenR"/>
            </a:pPr>
            <a:endParaRPr lang="fr-FR" b="1" i="1" dirty="0">
              <a:solidFill>
                <a:srgbClr val="000000"/>
              </a:solidFill>
              <a:latin typeface="Arial" panose="020B0604020202020204" pitchFamily="34" charset="0"/>
            </a:endParaRPr>
          </a:p>
          <a:p>
            <a:pPr marL="800100" lvl="1" indent="-342900">
              <a:buFont typeface="+mj-lt"/>
              <a:buAutoNum type="alphaLcParenR"/>
            </a:pPr>
            <a:r>
              <a:rPr lang="fr-FR" b="1" i="1" dirty="0">
                <a:solidFill>
                  <a:srgbClr val="000000"/>
                </a:solidFill>
                <a:latin typeface="Arial" panose="020B0604020202020204" pitchFamily="34" charset="0"/>
              </a:rPr>
              <a:t>Avant de quitter son domicile,</a:t>
            </a:r>
          </a:p>
          <a:p>
            <a:pPr marL="800100" lvl="1" indent="-342900">
              <a:buFont typeface="+mj-lt"/>
              <a:buAutoNum type="alphaLcParenR"/>
            </a:pPr>
            <a:r>
              <a:rPr lang="fr-FR" b="1" i="1" dirty="0">
                <a:solidFill>
                  <a:srgbClr val="000000"/>
                </a:solidFill>
                <a:latin typeface="Arial" panose="020B0604020202020204" pitchFamily="34" charset="0"/>
              </a:rPr>
              <a:t>L’accès à l’entreprise, </a:t>
            </a:r>
          </a:p>
          <a:p>
            <a:pPr marL="800100" lvl="1" indent="-342900">
              <a:buFont typeface="+mj-lt"/>
              <a:buAutoNum type="alphaLcParenR"/>
            </a:pPr>
            <a:r>
              <a:rPr lang="fr-FR" b="1" i="1" dirty="0">
                <a:solidFill>
                  <a:srgbClr val="000000"/>
                </a:solidFill>
                <a:latin typeface="Arial" panose="020B0604020202020204" pitchFamily="34" charset="0"/>
              </a:rPr>
              <a:t>La prise de travail,</a:t>
            </a:r>
          </a:p>
          <a:p>
            <a:pPr marL="800100" lvl="1" indent="-342900">
              <a:buFont typeface="+mj-lt"/>
              <a:buAutoNum type="alphaLcParenR"/>
            </a:pPr>
            <a:r>
              <a:rPr lang="fr-FR" b="1" i="1" dirty="0">
                <a:solidFill>
                  <a:srgbClr val="000000"/>
                </a:solidFill>
                <a:latin typeface="Arial" panose="020B0604020202020204" pitchFamily="34" charset="0"/>
              </a:rPr>
              <a:t>Le travail,</a:t>
            </a:r>
          </a:p>
          <a:p>
            <a:pPr marL="800100" lvl="1" indent="-342900">
              <a:buFont typeface="+mj-lt"/>
              <a:buAutoNum type="alphaLcParenR"/>
            </a:pPr>
            <a:r>
              <a:rPr lang="fr-FR" b="1" i="1" dirty="0">
                <a:solidFill>
                  <a:srgbClr val="000000"/>
                </a:solidFill>
                <a:latin typeface="Arial" panose="020B0604020202020204" pitchFamily="34" charset="0"/>
              </a:rPr>
              <a:t>La pause méridienne,</a:t>
            </a:r>
          </a:p>
          <a:p>
            <a:pPr marL="800100" lvl="1" indent="-342900">
              <a:buFont typeface="+mj-lt"/>
              <a:buAutoNum type="alphaLcParenR"/>
            </a:pPr>
            <a:r>
              <a:rPr lang="fr-FR" b="1" i="1" dirty="0">
                <a:solidFill>
                  <a:srgbClr val="000000"/>
                </a:solidFill>
                <a:latin typeface="Arial" panose="020B0604020202020204" pitchFamily="34" charset="0"/>
              </a:rPr>
              <a:t>La reprise du travail,</a:t>
            </a:r>
          </a:p>
          <a:p>
            <a:pPr marL="800100" lvl="1" indent="-342900">
              <a:buFont typeface="+mj-lt"/>
              <a:buAutoNum type="alphaLcParenR"/>
            </a:pPr>
            <a:r>
              <a:rPr lang="fr-FR" b="1" i="1" dirty="0">
                <a:solidFill>
                  <a:srgbClr val="000000"/>
                </a:solidFill>
                <a:latin typeface="Arial" panose="020B0604020202020204" pitchFamily="34" charset="0"/>
              </a:rPr>
              <a:t>La fin du travail</a:t>
            </a:r>
          </a:p>
          <a:p>
            <a:pPr marL="800100" lvl="1" indent="-342900">
              <a:buFont typeface="+mj-lt"/>
              <a:buAutoNum type="alphaLcParenR"/>
            </a:pPr>
            <a:r>
              <a:rPr lang="fr-FR" b="1" i="1" dirty="0">
                <a:solidFill>
                  <a:srgbClr val="000000"/>
                </a:solidFill>
                <a:latin typeface="Arial" panose="020B0604020202020204" pitchFamily="34" charset="0"/>
              </a:rPr>
              <a:t>La sortie de l’entreprise</a:t>
            </a:r>
          </a:p>
          <a:p>
            <a:pPr marL="800100" lvl="1" indent="-342900">
              <a:buFont typeface="+mj-lt"/>
              <a:buAutoNum type="alphaLcParenR"/>
            </a:pPr>
            <a:r>
              <a:rPr lang="fr-FR" b="1" i="1" dirty="0">
                <a:solidFill>
                  <a:srgbClr val="000000"/>
                </a:solidFill>
                <a:latin typeface="Arial" panose="020B0604020202020204" pitchFamily="34" charset="0"/>
              </a:rPr>
              <a:t>Le retour au domicile. </a:t>
            </a:r>
          </a:p>
          <a:p>
            <a:pPr marL="342900" indent="-342900">
              <a:buFont typeface="+mj-lt"/>
              <a:buAutoNum type="arabicPeriod"/>
            </a:pPr>
            <a:endParaRPr lang="fr-FR" b="1" i="1" dirty="0">
              <a:solidFill>
                <a:srgbClr val="000000"/>
              </a:solidFill>
              <a:latin typeface="Arial" panose="020B0604020202020204" pitchFamily="34" charset="0"/>
            </a:endParaRPr>
          </a:p>
          <a:p>
            <a:pPr marL="342900" indent="-342900">
              <a:buFont typeface="+mj-lt"/>
              <a:buAutoNum type="arabicPeriod"/>
            </a:pPr>
            <a:r>
              <a:rPr lang="fr-FR" b="1" i="1" dirty="0">
                <a:solidFill>
                  <a:srgbClr val="000000"/>
                </a:solidFill>
                <a:latin typeface="Arial" panose="020B0604020202020204" pitchFamily="34" charset="0"/>
              </a:rPr>
              <a:t>Identification des situations d’exposition au Coronavirus,</a:t>
            </a:r>
          </a:p>
          <a:p>
            <a:pPr marL="342900" indent="-342900">
              <a:buFont typeface="+mj-lt"/>
              <a:buAutoNum type="arabicPeriod"/>
            </a:pPr>
            <a:endParaRPr lang="fr-FR" b="1" i="1" dirty="0">
              <a:solidFill>
                <a:srgbClr val="000000"/>
              </a:solidFill>
              <a:latin typeface="Arial" panose="020B0604020202020204" pitchFamily="34" charset="0"/>
            </a:endParaRPr>
          </a:p>
          <a:p>
            <a:pPr marL="342900" indent="-342900">
              <a:buFont typeface="+mj-lt"/>
              <a:buAutoNum type="arabicPeriod"/>
            </a:pPr>
            <a:r>
              <a:rPr lang="fr-FR" b="1" i="1" dirty="0">
                <a:solidFill>
                  <a:srgbClr val="000000"/>
                </a:solidFill>
                <a:latin typeface="Arial" panose="020B0604020202020204" pitchFamily="34" charset="0"/>
              </a:rPr>
              <a:t>Evaluation des risques,</a:t>
            </a:r>
          </a:p>
          <a:p>
            <a:pPr marL="342900" indent="-342900">
              <a:buFont typeface="+mj-lt"/>
              <a:buAutoNum type="arabicPeriod"/>
            </a:pPr>
            <a:endParaRPr lang="fr-FR" b="1" i="1" dirty="0">
              <a:solidFill>
                <a:srgbClr val="000000"/>
              </a:solidFill>
              <a:latin typeface="Arial" panose="020B0604020202020204" pitchFamily="34" charset="0"/>
            </a:endParaRPr>
          </a:p>
          <a:p>
            <a:pPr marL="342900" indent="-342900">
              <a:buFont typeface="+mj-lt"/>
              <a:buAutoNum type="arabicPeriod"/>
            </a:pPr>
            <a:r>
              <a:rPr lang="fr-FR" b="1" i="1" dirty="0">
                <a:solidFill>
                  <a:srgbClr val="000000"/>
                </a:solidFill>
                <a:latin typeface="Arial" panose="020B0604020202020204" pitchFamily="34" charset="0"/>
              </a:rPr>
              <a:t>Mise à jour du DUER</a:t>
            </a:r>
          </a:p>
          <a:p>
            <a:pPr marL="342900" indent="-342900">
              <a:buFont typeface="+mj-lt"/>
              <a:buAutoNum type="arabicPeriod"/>
            </a:pPr>
            <a:endParaRPr lang="fr-FR" b="1" i="1" dirty="0">
              <a:solidFill>
                <a:srgbClr val="000000"/>
              </a:solidFill>
              <a:latin typeface="Arial" panose="020B0604020202020204" pitchFamily="34" charset="0"/>
            </a:endParaRPr>
          </a:p>
          <a:p>
            <a:endParaRPr lang="fr-FR" b="1" i="1" dirty="0">
              <a:solidFill>
                <a:srgbClr val="000000"/>
              </a:solidFill>
              <a:latin typeface="Arial" panose="020B0604020202020204" pitchFamily="34" charset="0"/>
            </a:endParaRPr>
          </a:p>
        </p:txBody>
      </p:sp>
      <p:sp>
        <p:nvSpPr>
          <p:cNvPr id="18" name="Ellipse 17">
            <a:extLst>
              <a:ext uri="{FF2B5EF4-FFF2-40B4-BE49-F238E27FC236}">
                <a16:creationId xmlns:a16="http://schemas.microsoft.com/office/drawing/2014/main" id="{AC7ADBD0-7A22-44F6-BD76-C1EA48CFBCEF}"/>
              </a:ext>
            </a:extLst>
          </p:cNvPr>
          <p:cNvSpPr/>
          <p:nvPr/>
        </p:nvSpPr>
        <p:spPr>
          <a:xfrm>
            <a:off x="55998" y="17871"/>
            <a:ext cx="1569704" cy="1419968"/>
          </a:xfrm>
          <a:prstGeom prst="ellipse">
            <a:avLst/>
          </a:prstGeom>
          <a:solidFill>
            <a:srgbClr val="3B43DB">
              <a:hueOff val="0"/>
              <a:satOff val="0"/>
              <a:lumOff val="0"/>
              <a:alphaOff val="0"/>
            </a:srgbClr>
          </a:solidFill>
          <a:ln w="15875" cap="rnd"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grpSp>
        <p:nvGrpSpPr>
          <p:cNvPr id="13" name="Groupe 12">
            <a:extLst>
              <a:ext uri="{FF2B5EF4-FFF2-40B4-BE49-F238E27FC236}">
                <a16:creationId xmlns:a16="http://schemas.microsoft.com/office/drawing/2014/main" id="{B89A3A66-7550-4738-8B68-3C96EBA5A1D1}"/>
              </a:ext>
            </a:extLst>
          </p:cNvPr>
          <p:cNvGrpSpPr/>
          <p:nvPr/>
        </p:nvGrpSpPr>
        <p:grpSpPr>
          <a:xfrm>
            <a:off x="30606" y="17871"/>
            <a:ext cx="1595096" cy="1522236"/>
            <a:chOff x="6261663" y="2656062"/>
            <a:chExt cx="1595096" cy="1522236"/>
          </a:xfrm>
        </p:grpSpPr>
        <p:sp>
          <p:nvSpPr>
            <p:cNvPr id="15" name="Ellipse 14">
              <a:extLst>
                <a:ext uri="{FF2B5EF4-FFF2-40B4-BE49-F238E27FC236}">
                  <a16:creationId xmlns:a16="http://schemas.microsoft.com/office/drawing/2014/main" id="{52A0DF19-41E8-41BD-9CC3-A8959AFDE61B}"/>
                </a:ext>
              </a:extLst>
            </p:cNvPr>
            <p:cNvSpPr/>
            <p:nvPr/>
          </p:nvSpPr>
          <p:spPr>
            <a:xfrm>
              <a:off x="6261663" y="2656062"/>
              <a:ext cx="1595096" cy="152223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Ellipse 4">
              <a:extLst>
                <a:ext uri="{FF2B5EF4-FFF2-40B4-BE49-F238E27FC236}">
                  <a16:creationId xmlns:a16="http://schemas.microsoft.com/office/drawing/2014/main" id="{E047EEB1-2EE0-473F-A150-C47D3A5D66C4}"/>
                </a:ext>
              </a:extLst>
            </p:cNvPr>
            <p:cNvSpPr txBox="1"/>
            <p:nvPr/>
          </p:nvSpPr>
          <p:spPr>
            <a:xfrm>
              <a:off x="6495259" y="2878988"/>
              <a:ext cx="1127904" cy="10763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Arial" panose="020B0604020202020204" pitchFamily="34" charset="0"/>
                  <a:cs typeface="Arial" panose="020B0604020202020204" pitchFamily="34" charset="0"/>
                </a:rPr>
                <a:t>3- Des risques identifiés</a:t>
              </a:r>
            </a:p>
          </p:txBody>
        </p:sp>
      </p:grpSp>
    </p:spTree>
    <p:extLst>
      <p:ext uri="{BB962C8B-B14F-4D97-AF65-F5344CB8AC3E}">
        <p14:creationId xmlns:p14="http://schemas.microsoft.com/office/powerpoint/2010/main" val="2453945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2" y="248611"/>
            <a:ext cx="5715000" cy="656265"/>
          </a:xfrm>
        </p:spPr>
        <p:txBody>
          <a:bodyPr>
            <a:normAutofit fontScale="90000"/>
          </a:bodyPr>
          <a:lstStyle/>
          <a:p>
            <a:r>
              <a:rPr lang="fr-FR" dirty="0">
                <a:latin typeface="Arial" panose="020B0604020202020204" pitchFamily="34" charset="0"/>
                <a:cs typeface="Arial" panose="020B0604020202020204" pitchFamily="34" charset="0"/>
              </a:rPr>
              <a:t>LA METHODOLOGIE</a:t>
            </a:r>
          </a:p>
        </p:txBody>
      </p:sp>
      <p:sp>
        <p:nvSpPr>
          <p:cNvPr id="7" name="ZoneTexte 6">
            <a:extLst>
              <a:ext uri="{FF2B5EF4-FFF2-40B4-BE49-F238E27FC236}">
                <a16:creationId xmlns:a16="http://schemas.microsoft.com/office/drawing/2014/main" id="{89E67621-2836-43A6-9293-E2B4CAE27A93}"/>
              </a:ext>
            </a:extLst>
          </p:cNvPr>
          <p:cNvSpPr txBox="1"/>
          <p:nvPr/>
        </p:nvSpPr>
        <p:spPr>
          <a:xfrm>
            <a:off x="1064364" y="1122357"/>
            <a:ext cx="3591720" cy="5262979"/>
          </a:xfrm>
          <a:prstGeom prst="rect">
            <a:avLst/>
          </a:prstGeom>
          <a:noFill/>
        </p:spPr>
        <p:txBody>
          <a:bodyPr wrap="square" rtlCol="0">
            <a:spAutoFit/>
          </a:bodyPr>
          <a:lstStyle/>
          <a:p>
            <a:r>
              <a:rPr lang="fr-FR" sz="4800" b="1" dirty="0">
                <a:solidFill>
                  <a:srgbClr val="0070C0"/>
                </a:solidFill>
                <a:latin typeface="Arial" panose="020B0604020202020204" pitchFamily="34" charset="0"/>
                <a:cs typeface="Arial" panose="020B0604020202020204" pitchFamily="34" charset="0"/>
              </a:rPr>
              <a:t>7 Etapes</a:t>
            </a:r>
          </a:p>
          <a:p>
            <a:r>
              <a:rPr lang="fr-FR" sz="4800" b="1" dirty="0">
                <a:solidFill>
                  <a:srgbClr val="0070C0"/>
                </a:solidFill>
                <a:latin typeface="Arial" panose="020B0604020202020204" pitchFamily="34" charset="0"/>
                <a:cs typeface="Arial" panose="020B0604020202020204" pitchFamily="34" charset="0"/>
              </a:rPr>
              <a:t>pour travailler</a:t>
            </a:r>
          </a:p>
          <a:p>
            <a:r>
              <a:rPr lang="fr-FR" sz="4800" b="1" dirty="0">
                <a:solidFill>
                  <a:srgbClr val="0070C0"/>
                </a:solidFill>
                <a:latin typeface="Arial" panose="020B0604020202020204" pitchFamily="34" charset="0"/>
                <a:cs typeface="Arial" panose="020B0604020202020204" pitchFamily="34" charset="0"/>
              </a:rPr>
              <a:t>en toute SST en période de pandémie</a:t>
            </a:r>
          </a:p>
        </p:txBody>
      </p:sp>
      <p:graphicFrame>
        <p:nvGraphicFramePr>
          <p:cNvPr id="2" name="Diagramme 1">
            <a:extLst>
              <a:ext uri="{FF2B5EF4-FFF2-40B4-BE49-F238E27FC236}">
                <a16:creationId xmlns:a16="http://schemas.microsoft.com/office/drawing/2014/main" id="{1CD2CFC7-AB6B-4066-A578-7D73A65E5555}"/>
              </a:ext>
            </a:extLst>
          </p:cNvPr>
          <p:cNvGraphicFramePr/>
          <p:nvPr>
            <p:extLst>
              <p:ext uri="{D42A27DB-BD31-4B8C-83A1-F6EECF244321}">
                <p14:modId xmlns:p14="http://schemas.microsoft.com/office/powerpoint/2010/main" val="2754873541"/>
              </p:ext>
            </p:extLst>
          </p:nvPr>
        </p:nvGraphicFramePr>
        <p:xfrm>
          <a:off x="2270234" y="1190722"/>
          <a:ext cx="9732581" cy="56672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0" name="Groupe 19">
            <a:extLst>
              <a:ext uri="{FF2B5EF4-FFF2-40B4-BE49-F238E27FC236}">
                <a16:creationId xmlns:a16="http://schemas.microsoft.com/office/drawing/2014/main" id="{E4B6FD9D-2F1E-4044-BB34-6241699E848E}"/>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9415D54F-5B03-4E65-A6C6-BFE2A69C490E}"/>
                </a:ext>
              </a:extLst>
            </p:cNvPr>
            <p:cNvPicPr>
              <a:picLocks noChangeAspect="1"/>
            </p:cNvPicPr>
            <p:nvPr/>
          </p:nvPicPr>
          <p:blipFill>
            <a:blip r:embed="rId7"/>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DD314911-014C-4B52-9569-0A38157B5DE3}"/>
                </a:ext>
              </a:extLst>
            </p:cNvPr>
            <p:cNvPicPr>
              <a:picLocks noChangeAspect="1"/>
            </p:cNvPicPr>
            <p:nvPr/>
          </p:nvPicPr>
          <p:blipFill>
            <a:blip r:embed="rId8"/>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942161BC-B596-4C0D-BC5C-6EFEFF321C63}"/>
                </a:ext>
              </a:extLst>
            </p:cNvPr>
            <p:cNvPicPr>
              <a:picLocks noChangeAspect="1"/>
            </p:cNvPicPr>
            <p:nvPr/>
          </p:nvPicPr>
          <p:blipFill>
            <a:blip r:embed="rId9"/>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E8E9E025-E634-4FA1-B319-7ED92B09A222}"/>
                </a:ext>
              </a:extLst>
            </p:cNvPr>
            <p:cNvPicPr>
              <a:picLocks noChangeAspect="1"/>
            </p:cNvPicPr>
            <p:nvPr/>
          </p:nvPicPr>
          <p:blipFill>
            <a:blip r:embed="rId10"/>
            <a:stretch>
              <a:fillRect/>
            </a:stretch>
          </p:blipFill>
          <p:spPr>
            <a:xfrm>
              <a:off x="-10648" y="5270736"/>
              <a:ext cx="1027351" cy="1238865"/>
            </a:xfrm>
            <a:prstGeom prst="rect">
              <a:avLst/>
            </a:prstGeom>
          </p:spPr>
        </p:pic>
      </p:grpSp>
    </p:spTree>
    <p:extLst>
      <p:ext uri="{BB962C8B-B14F-4D97-AF65-F5344CB8AC3E}">
        <p14:creationId xmlns:p14="http://schemas.microsoft.com/office/powerpoint/2010/main" val="19741922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Evaluer les risques tout au long de la chaine de création de valeur</a:t>
            </a:r>
          </a:p>
        </p:txBody>
      </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6" name="Rectangle 15">
            <a:extLst>
              <a:ext uri="{FF2B5EF4-FFF2-40B4-BE49-F238E27FC236}">
                <a16:creationId xmlns:a16="http://schemas.microsoft.com/office/drawing/2014/main" id="{FE60337D-B657-4764-93EC-81DEEC1597A6}"/>
              </a:ext>
            </a:extLst>
          </p:cNvPr>
          <p:cNvSpPr/>
          <p:nvPr/>
        </p:nvSpPr>
        <p:spPr>
          <a:xfrm>
            <a:off x="1944414" y="1091021"/>
            <a:ext cx="9983384" cy="5324535"/>
          </a:xfrm>
          <a:prstGeom prst="rect">
            <a:avLst/>
          </a:prstGeom>
        </p:spPr>
        <p:txBody>
          <a:bodyPr wrap="square">
            <a:spAutoFit/>
          </a:bodyPr>
          <a:lstStyle/>
          <a:p>
            <a:endParaRPr lang="fr-FR" sz="1600" dirty="0">
              <a:solidFill>
                <a:srgbClr val="000000"/>
              </a:solidFill>
              <a:latin typeface="Arial" panose="020B0604020202020204" pitchFamily="34" charset="0"/>
            </a:endParaRPr>
          </a:p>
          <a:p>
            <a:pPr marL="342900" indent="-342900">
              <a:buFont typeface="+mj-lt"/>
              <a:buAutoNum type="arabicPeriod"/>
            </a:pPr>
            <a:r>
              <a:rPr lang="fr-FR" b="1" i="1" dirty="0">
                <a:solidFill>
                  <a:srgbClr val="000000"/>
                </a:solidFill>
                <a:latin typeface="Arial" panose="020B0604020202020204" pitchFamily="34" charset="0"/>
              </a:rPr>
              <a:t>Identifier les dangers tout au long de la chaine de création de valeur: (2/9)</a:t>
            </a:r>
          </a:p>
          <a:p>
            <a:endParaRPr lang="fr-FR" b="1" dirty="0">
              <a:solidFill>
                <a:srgbClr val="0070C0"/>
              </a:solidFill>
              <a:latin typeface="Arial" panose="020B0604020202020204" pitchFamily="34" charset="0"/>
              <a:cs typeface="Arial" panose="020B0604020202020204" pitchFamily="34" charset="0"/>
            </a:endParaRPr>
          </a:p>
          <a:p>
            <a:pPr marL="0" lvl="2"/>
            <a:r>
              <a:rPr lang="fr-FR" b="1" dirty="0">
                <a:solidFill>
                  <a:schemeClr val="bg1"/>
                </a:solidFill>
                <a:latin typeface="Arial" panose="020B0604020202020204" pitchFamily="34" charset="0"/>
                <a:cs typeface="Arial" panose="020B0604020202020204" pitchFamily="34" charset="0"/>
              </a:rPr>
              <a:t>Pour mémoire, le DUER est un outil au service de la gestion des risques SST. C’est le document de référence où tous les risques ont été identifiés. Il peut être un guide pour la réflexion à mener vis-à-vis du risque pandémique. Sa mise à jour peut être faite dans un deuxième temps.</a:t>
            </a:r>
          </a:p>
          <a:p>
            <a:pPr marL="0" lvl="2"/>
            <a:r>
              <a:rPr lang="fr-FR" b="1" dirty="0">
                <a:solidFill>
                  <a:schemeClr val="bg1"/>
                </a:solidFill>
                <a:latin typeface="Arial" panose="020B0604020202020204" pitchFamily="34" charset="0"/>
                <a:cs typeface="Arial" panose="020B0604020202020204" pitchFamily="34" charset="0"/>
              </a:rPr>
              <a:t> </a:t>
            </a:r>
          </a:p>
          <a:p>
            <a:pPr marL="0" lvl="2"/>
            <a:r>
              <a:rPr lang="fr-FR" b="1" dirty="0">
                <a:solidFill>
                  <a:schemeClr val="bg1"/>
                </a:solidFill>
                <a:latin typeface="Arial" panose="020B0604020202020204" pitchFamily="34" charset="0"/>
                <a:cs typeface="Arial" panose="020B0604020202020204" pitchFamily="34" charset="0"/>
              </a:rPr>
              <a:t>RAPPELS: le RISQUE survient lors d’une EXPOSITION au DANGER.</a:t>
            </a:r>
          </a:p>
          <a:p>
            <a:pPr marL="0" lvl="2"/>
            <a:endParaRPr lang="fr-FR" b="1" dirty="0">
              <a:solidFill>
                <a:schemeClr val="bg1"/>
              </a:solidFill>
              <a:latin typeface="Arial" panose="020B0604020202020204" pitchFamily="34" charset="0"/>
              <a:cs typeface="Arial" panose="020B0604020202020204" pitchFamily="34" charset="0"/>
            </a:endParaRPr>
          </a:p>
          <a:p>
            <a:pPr marL="0" lvl="2"/>
            <a:r>
              <a:rPr lang="fr-FR" b="1" dirty="0">
                <a:solidFill>
                  <a:schemeClr val="bg1"/>
                </a:solidFill>
                <a:latin typeface="Arial" panose="020B0604020202020204" pitchFamily="34" charset="0"/>
                <a:cs typeface="Arial" panose="020B0604020202020204" pitchFamily="34" charset="0"/>
              </a:rPr>
              <a:t>Le DANGER </a:t>
            </a:r>
            <a:r>
              <a:rPr lang="fr-FR" dirty="0">
                <a:solidFill>
                  <a:schemeClr val="bg1"/>
                </a:solidFill>
                <a:latin typeface="Arial" panose="020B0604020202020204" pitchFamily="34" charset="0"/>
                <a:cs typeface="Arial" panose="020B0604020202020204" pitchFamily="34" charset="0"/>
              </a:rPr>
              <a:t>en l’espèce est une personne contaminée ou un support contaminé par le coronavirus. </a:t>
            </a:r>
          </a:p>
          <a:p>
            <a:pPr marL="0" lvl="2"/>
            <a:endParaRPr lang="fr-FR" dirty="0">
              <a:solidFill>
                <a:schemeClr val="bg1"/>
              </a:solidFill>
              <a:latin typeface="Arial" panose="020B0604020202020204" pitchFamily="34" charset="0"/>
              <a:cs typeface="Arial" panose="020B0604020202020204" pitchFamily="34" charset="0"/>
            </a:endParaRPr>
          </a:p>
          <a:p>
            <a:pPr marL="0" lvl="2"/>
            <a:r>
              <a:rPr lang="fr-FR" dirty="0">
                <a:solidFill>
                  <a:schemeClr val="bg1"/>
                </a:solidFill>
                <a:latin typeface="Arial" panose="020B0604020202020204" pitchFamily="34" charset="0"/>
                <a:cs typeface="Arial" panose="020B0604020202020204" pitchFamily="34" charset="0"/>
              </a:rPr>
              <a:t>Une personne contaminée diffuse dans son entourage des gouttelettes invisibles lorsqu’elle parle, en toussant et pire en éternuant. Ces gouttelettes sont chargées de virus et contaminent des partie du corps de la personne malade. </a:t>
            </a:r>
          </a:p>
          <a:p>
            <a:pPr marL="0" lvl="2"/>
            <a:r>
              <a:rPr lang="fr-FR" dirty="0">
                <a:solidFill>
                  <a:schemeClr val="bg1"/>
                </a:solidFill>
                <a:latin typeface="Arial" panose="020B0604020202020204" pitchFamily="34" charset="0"/>
                <a:cs typeface="Arial" panose="020B0604020202020204" pitchFamily="34" charset="0"/>
              </a:rPr>
              <a:t>Ces parties du corps si elles ne sont pas désinfectées régulièrement (mains essentiellement) sont donc aussi chargées en virus qui peuvent rentrer en contact avec une autre personne ou des supports, les contaminant à leur tour.</a:t>
            </a:r>
            <a:endParaRPr lang="fr-FR" b="1" i="1" dirty="0">
              <a:solidFill>
                <a:srgbClr val="000000"/>
              </a:solidFill>
              <a:latin typeface="Arial" panose="020B0604020202020204" pitchFamily="34" charset="0"/>
            </a:endParaRPr>
          </a:p>
        </p:txBody>
      </p:sp>
      <p:sp>
        <p:nvSpPr>
          <p:cNvPr id="18" name="Ellipse 17">
            <a:extLst>
              <a:ext uri="{FF2B5EF4-FFF2-40B4-BE49-F238E27FC236}">
                <a16:creationId xmlns:a16="http://schemas.microsoft.com/office/drawing/2014/main" id="{AC7ADBD0-7A22-44F6-BD76-C1EA48CFBCEF}"/>
              </a:ext>
            </a:extLst>
          </p:cNvPr>
          <p:cNvSpPr/>
          <p:nvPr/>
        </p:nvSpPr>
        <p:spPr>
          <a:xfrm>
            <a:off x="55998" y="17871"/>
            <a:ext cx="1569704" cy="1419968"/>
          </a:xfrm>
          <a:prstGeom prst="ellipse">
            <a:avLst/>
          </a:prstGeom>
          <a:solidFill>
            <a:srgbClr val="3B43DB">
              <a:hueOff val="0"/>
              <a:satOff val="0"/>
              <a:lumOff val="0"/>
              <a:alphaOff val="0"/>
            </a:srgbClr>
          </a:solidFill>
          <a:ln w="15875" cap="rnd"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grpSp>
        <p:nvGrpSpPr>
          <p:cNvPr id="13" name="Groupe 12">
            <a:extLst>
              <a:ext uri="{FF2B5EF4-FFF2-40B4-BE49-F238E27FC236}">
                <a16:creationId xmlns:a16="http://schemas.microsoft.com/office/drawing/2014/main" id="{B89A3A66-7550-4738-8B68-3C96EBA5A1D1}"/>
              </a:ext>
            </a:extLst>
          </p:cNvPr>
          <p:cNvGrpSpPr/>
          <p:nvPr/>
        </p:nvGrpSpPr>
        <p:grpSpPr>
          <a:xfrm>
            <a:off x="30606" y="17871"/>
            <a:ext cx="1595096" cy="1522236"/>
            <a:chOff x="6261663" y="2656062"/>
            <a:chExt cx="1595096" cy="1522236"/>
          </a:xfrm>
        </p:grpSpPr>
        <p:sp>
          <p:nvSpPr>
            <p:cNvPr id="15" name="Ellipse 14">
              <a:extLst>
                <a:ext uri="{FF2B5EF4-FFF2-40B4-BE49-F238E27FC236}">
                  <a16:creationId xmlns:a16="http://schemas.microsoft.com/office/drawing/2014/main" id="{52A0DF19-41E8-41BD-9CC3-A8959AFDE61B}"/>
                </a:ext>
              </a:extLst>
            </p:cNvPr>
            <p:cNvSpPr/>
            <p:nvPr/>
          </p:nvSpPr>
          <p:spPr>
            <a:xfrm>
              <a:off x="6261663" y="2656062"/>
              <a:ext cx="1595096" cy="152223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Ellipse 4">
              <a:extLst>
                <a:ext uri="{FF2B5EF4-FFF2-40B4-BE49-F238E27FC236}">
                  <a16:creationId xmlns:a16="http://schemas.microsoft.com/office/drawing/2014/main" id="{E047EEB1-2EE0-473F-A150-C47D3A5D66C4}"/>
                </a:ext>
              </a:extLst>
            </p:cNvPr>
            <p:cNvSpPr txBox="1"/>
            <p:nvPr/>
          </p:nvSpPr>
          <p:spPr>
            <a:xfrm>
              <a:off x="6495259" y="2878988"/>
              <a:ext cx="1127904" cy="10763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Arial" panose="020B0604020202020204" pitchFamily="34" charset="0"/>
                  <a:cs typeface="Arial" panose="020B0604020202020204" pitchFamily="34" charset="0"/>
                </a:rPr>
                <a:t>3- Des risques identifiés</a:t>
              </a:r>
            </a:p>
          </p:txBody>
        </p:sp>
      </p:grpSp>
    </p:spTree>
    <p:extLst>
      <p:ext uri="{BB962C8B-B14F-4D97-AF65-F5344CB8AC3E}">
        <p14:creationId xmlns:p14="http://schemas.microsoft.com/office/powerpoint/2010/main" val="16324092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Evaluer les risques tout au long de la chaine de création de valeur</a:t>
            </a:r>
          </a:p>
        </p:txBody>
      </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6" name="Rectangle 15">
            <a:extLst>
              <a:ext uri="{FF2B5EF4-FFF2-40B4-BE49-F238E27FC236}">
                <a16:creationId xmlns:a16="http://schemas.microsoft.com/office/drawing/2014/main" id="{FE60337D-B657-4764-93EC-81DEEC1597A6}"/>
              </a:ext>
            </a:extLst>
          </p:cNvPr>
          <p:cNvSpPr/>
          <p:nvPr/>
        </p:nvSpPr>
        <p:spPr>
          <a:xfrm>
            <a:off x="1944414" y="1091023"/>
            <a:ext cx="8776138" cy="5324535"/>
          </a:xfrm>
          <a:prstGeom prst="rect">
            <a:avLst/>
          </a:prstGeom>
        </p:spPr>
        <p:txBody>
          <a:bodyPr wrap="square">
            <a:spAutoFit/>
          </a:bodyPr>
          <a:lstStyle/>
          <a:p>
            <a:endParaRPr lang="fr-FR" sz="1600" dirty="0">
              <a:solidFill>
                <a:srgbClr val="000000"/>
              </a:solidFill>
              <a:latin typeface="Arial" panose="020B0604020202020204" pitchFamily="34" charset="0"/>
            </a:endParaRPr>
          </a:p>
          <a:p>
            <a:pPr marL="342900" indent="-342900">
              <a:buFont typeface="+mj-lt"/>
              <a:buAutoNum type="arabicPeriod"/>
            </a:pPr>
            <a:r>
              <a:rPr lang="fr-FR" b="1" i="1" dirty="0">
                <a:solidFill>
                  <a:srgbClr val="000000"/>
                </a:solidFill>
                <a:latin typeface="Arial" panose="020B0604020202020204" pitchFamily="34" charset="0"/>
              </a:rPr>
              <a:t>Identifier les dangers tout au long de la chaine de création de valeur: (3/9)</a:t>
            </a:r>
          </a:p>
          <a:p>
            <a:endParaRPr lang="fr-FR" b="1" dirty="0">
              <a:solidFill>
                <a:srgbClr val="0070C0"/>
              </a:solidFill>
              <a:latin typeface="Arial" panose="020B0604020202020204" pitchFamily="34" charset="0"/>
              <a:cs typeface="Arial" panose="020B0604020202020204" pitchFamily="34" charset="0"/>
            </a:endParaRPr>
          </a:p>
          <a:p>
            <a:pPr marL="0" lvl="2"/>
            <a:r>
              <a:rPr lang="fr-FR" b="1" dirty="0">
                <a:solidFill>
                  <a:schemeClr val="bg1"/>
                </a:solidFill>
                <a:latin typeface="Arial" panose="020B0604020202020204" pitchFamily="34" charset="0"/>
                <a:cs typeface="Arial" panose="020B0604020202020204" pitchFamily="34" charset="0"/>
              </a:rPr>
              <a:t>Le RISQUE</a:t>
            </a:r>
            <a:r>
              <a:rPr lang="fr-FR" dirty="0">
                <a:solidFill>
                  <a:schemeClr val="bg1"/>
                </a:solidFill>
                <a:latin typeface="Arial" panose="020B0604020202020204" pitchFamily="34" charset="0"/>
                <a:cs typeface="Arial" panose="020B0604020202020204" pitchFamily="34" charset="0"/>
              </a:rPr>
              <a:t> de tomber malade sur un même lieu de vie (à domicile, au travail, chez un commerçant,…), nécessite: </a:t>
            </a:r>
          </a:p>
          <a:p>
            <a:pPr marL="0" lvl="2"/>
            <a:endParaRPr lang="fr-FR" dirty="0">
              <a:solidFill>
                <a:schemeClr val="bg1"/>
              </a:solidFill>
              <a:latin typeface="Arial" panose="020B0604020202020204" pitchFamily="34" charset="0"/>
              <a:cs typeface="Arial" panose="020B0604020202020204" pitchFamily="34" charset="0"/>
            </a:endParaRPr>
          </a:p>
          <a:p>
            <a:pPr marL="0" lvl="2" indent="-285750">
              <a:buFont typeface="Wingdings" panose="05000000000000000000" pitchFamily="2" charset="2"/>
              <a:buChar char="§"/>
            </a:pPr>
            <a:r>
              <a:rPr lang="fr-FR" dirty="0">
                <a:solidFill>
                  <a:schemeClr val="bg1"/>
                </a:solidFill>
                <a:latin typeface="Arial" panose="020B0604020202020204" pitchFamily="34" charset="0"/>
                <a:cs typeface="Arial" panose="020B0604020202020204" pitchFamily="34" charset="0"/>
              </a:rPr>
              <a:t>Un contact direct à moins de 2 mètres lors d’une toux, d’un éternuement</a:t>
            </a:r>
          </a:p>
          <a:p>
            <a:pPr marL="0" lvl="2"/>
            <a:endParaRPr lang="fr-FR" dirty="0">
              <a:solidFill>
                <a:schemeClr val="bg1"/>
              </a:solidFill>
              <a:latin typeface="Arial" panose="020B0604020202020204" pitchFamily="34" charset="0"/>
              <a:cs typeface="Arial" panose="020B0604020202020204" pitchFamily="34" charset="0"/>
            </a:endParaRPr>
          </a:p>
          <a:p>
            <a:pPr marL="0" lvl="2"/>
            <a:r>
              <a:rPr lang="fr-FR" dirty="0">
                <a:solidFill>
                  <a:schemeClr val="bg1"/>
                </a:solidFill>
                <a:latin typeface="Arial" panose="020B0604020202020204" pitchFamily="34" charset="0"/>
                <a:cs typeface="Arial" panose="020B0604020202020204" pitchFamily="34" charset="0"/>
              </a:rPr>
              <a:t>ou </a:t>
            </a:r>
          </a:p>
          <a:p>
            <a:pPr marL="0" lvl="2"/>
            <a:endParaRPr lang="fr-FR" dirty="0">
              <a:solidFill>
                <a:schemeClr val="bg1"/>
              </a:solidFill>
              <a:latin typeface="Arial" panose="020B0604020202020204" pitchFamily="34" charset="0"/>
              <a:cs typeface="Arial" panose="020B0604020202020204" pitchFamily="34" charset="0"/>
            </a:endParaRPr>
          </a:p>
          <a:p>
            <a:pPr marL="285750" lvl="2" indent="-285750">
              <a:buFont typeface="Wingdings" panose="05000000000000000000" pitchFamily="2" charset="2"/>
              <a:buChar char="§"/>
            </a:pPr>
            <a:r>
              <a:rPr lang="fr-FR" dirty="0">
                <a:solidFill>
                  <a:schemeClr val="bg1"/>
                </a:solidFill>
                <a:latin typeface="Arial" panose="020B0604020202020204" pitchFamily="34" charset="0"/>
                <a:cs typeface="Arial" panose="020B0604020202020204" pitchFamily="34" charset="0"/>
              </a:rPr>
              <a:t>d’une discussion de plus de 15 minutes en l’absence de mesures de protection,</a:t>
            </a:r>
          </a:p>
          <a:p>
            <a:pPr marL="0" lvl="2"/>
            <a:endParaRPr lang="fr-FR" dirty="0">
              <a:solidFill>
                <a:schemeClr val="bg1"/>
              </a:solidFill>
              <a:latin typeface="Arial" panose="020B0604020202020204" pitchFamily="34" charset="0"/>
              <a:cs typeface="Arial" panose="020B0604020202020204" pitchFamily="34" charset="0"/>
            </a:endParaRPr>
          </a:p>
          <a:p>
            <a:pPr marL="0" lvl="2"/>
            <a:r>
              <a:rPr lang="fr-FR" dirty="0">
                <a:solidFill>
                  <a:schemeClr val="bg1"/>
                </a:solidFill>
                <a:latin typeface="Arial" panose="020B0604020202020204" pitchFamily="34" charset="0"/>
                <a:cs typeface="Arial" panose="020B0604020202020204" pitchFamily="34" charset="0"/>
              </a:rPr>
              <a:t>ou </a:t>
            </a:r>
          </a:p>
          <a:p>
            <a:pPr marL="0" lvl="2"/>
            <a:endParaRPr lang="fr-FR" dirty="0">
              <a:solidFill>
                <a:schemeClr val="bg1"/>
              </a:solidFill>
              <a:latin typeface="Arial" panose="020B0604020202020204" pitchFamily="34" charset="0"/>
              <a:cs typeface="Arial" panose="020B0604020202020204" pitchFamily="34" charset="0"/>
            </a:endParaRPr>
          </a:p>
          <a:p>
            <a:pPr marL="285750" lvl="2" indent="-285750">
              <a:buFont typeface="Wingdings" panose="05000000000000000000" pitchFamily="2" charset="2"/>
              <a:buChar char="§"/>
            </a:pPr>
            <a:r>
              <a:rPr lang="fr-FR" dirty="0">
                <a:solidFill>
                  <a:schemeClr val="bg1"/>
                </a:solidFill>
                <a:latin typeface="Arial" panose="020B0604020202020204" pitchFamily="34" charset="0"/>
                <a:cs typeface="Arial" panose="020B0604020202020204" pitchFamily="34" charset="0"/>
              </a:rPr>
              <a:t>d’un contact des mains avec un support contaminé ET un contact de la main « sale » avec une des portes d’entrée du virus:</a:t>
            </a:r>
          </a:p>
          <a:p>
            <a:pPr marL="742950" lvl="3" indent="-285750">
              <a:buFont typeface="Wingdings" panose="05000000000000000000" pitchFamily="2" charset="2"/>
              <a:buChar char="ü"/>
            </a:pPr>
            <a:r>
              <a:rPr lang="fr-FR" dirty="0">
                <a:solidFill>
                  <a:schemeClr val="bg1"/>
                </a:solidFill>
                <a:latin typeface="Arial" panose="020B0604020202020204" pitchFamily="34" charset="0"/>
                <a:cs typeface="Arial" panose="020B0604020202020204" pitchFamily="34" charset="0"/>
              </a:rPr>
              <a:t>Le nez,</a:t>
            </a:r>
          </a:p>
          <a:p>
            <a:pPr marL="742950" lvl="3" indent="-285750">
              <a:buFont typeface="Wingdings" panose="05000000000000000000" pitchFamily="2" charset="2"/>
              <a:buChar char="ü"/>
            </a:pPr>
            <a:r>
              <a:rPr lang="fr-FR" dirty="0">
                <a:solidFill>
                  <a:schemeClr val="bg1"/>
                </a:solidFill>
                <a:latin typeface="Arial" panose="020B0604020202020204" pitchFamily="34" charset="0"/>
                <a:cs typeface="Arial" panose="020B0604020202020204" pitchFamily="34" charset="0"/>
              </a:rPr>
              <a:t>La bouche</a:t>
            </a:r>
          </a:p>
          <a:p>
            <a:pPr marL="742950" lvl="3" indent="-285750">
              <a:buFont typeface="Wingdings" panose="05000000000000000000" pitchFamily="2" charset="2"/>
              <a:buChar char="ü"/>
            </a:pPr>
            <a:r>
              <a:rPr lang="fr-FR" dirty="0">
                <a:solidFill>
                  <a:schemeClr val="bg1"/>
                </a:solidFill>
                <a:latin typeface="Arial" panose="020B0604020202020204" pitchFamily="34" charset="0"/>
                <a:cs typeface="Arial" panose="020B0604020202020204" pitchFamily="34" charset="0"/>
              </a:rPr>
              <a:t>Les yeux. </a:t>
            </a:r>
            <a:endParaRPr lang="fr-FR" b="1" i="1" dirty="0">
              <a:solidFill>
                <a:srgbClr val="000000"/>
              </a:solidFill>
              <a:latin typeface="Arial" panose="020B0604020202020204" pitchFamily="34" charset="0"/>
            </a:endParaRPr>
          </a:p>
        </p:txBody>
      </p:sp>
      <p:sp>
        <p:nvSpPr>
          <p:cNvPr id="18" name="Ellipse 17">
            <a:extLst>
              <a:ext uri="{FF2B5EF4-FFF2-40B4-BE49-F238E27FC236}">
                <a16:creationId xmlns:a16="http://schemas.microsoft.com/office/drawing/2014/main" id="{AC7ADBD0-7A22-44F6-BD76-C1EA48CFBCEF}"/>
              </a:ext>
            </a:extLst>
          </p:cNvPr>
          <p:cNvSpPr/>
          <p:nvPr/>
        </p:nvSpPr>
        <p:spPr>
          <a:xfrm>
            <a:off x="55998" y="17871"/>
            <a:ext cx="1569704" cy="1419968"/>
          </a:xfrm>
          <a:prstGeom prst="ellipse">
            <a:avLst/>
          </a:prstGeom>
          <a:solidFill>
            <a:srgbClr val="3B43DB">
              <a:hueOff val="0"/>
              <a:satOff val="0"/>
              <a:lumOff val="0"/>
              <a:alphaOff val="0"/>
            </a:srgbClr>
          </a:solidFill>
          <a:ln w="15875" cap="rnd"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grpSp>
        <p:nvGrpSpPr>
          <p:cNvPr id="13" name="Groupe 12">
            <a:extLst>
              <a:ext uri="{FF2B5EF4-FFF2-40B4-BE49-F238E27FC236}">
                <a16:creationId xmlns:a16="http://schemas.microsoft.com/office/drawing/2014/main" id="{B89A3A66-7550-4738-8B68-3C96EBA5A1D1}"/>
              </a:ext>
            </a:extLst>
          </p:cNvPr>
          <p:cNvGrpSpPr/>
          <p:nvPr/>
        </p:nvGrpSpPr>
        <p:grpSpPr>
          <a:xfrm>
            <a:off x="30606" y="17871"/>
            <a:ext cx="1595096" cy="1522236"/>
            <a:chOff x="6261663" y="2656062"/>
            <a:chExt cx="1595096" cy="1522236"/>
          </a:xfrm>
        </p:grpSpPr>
        <p:sp>
          <p:nvSpPr>
            <p:cNvPr id="15" name="Ellipse 14">
              <a:extLst>
                <a:ext uri="{FF2B5EF4-FFF2-40B4-BE49-F238E27FC236}">
                  <a16:creationId xmlns:a16="http://schemas.microsoft.com/office/drawing/2014/main" id="{52A0DF19-41E8-41BD-9CC3-A8959AFDE61B}"/>
                </a:ext>
              </a:extLst>
            </p:cNvPr>
            <p:cNvSpPr/>
            <p:nvPr/>
          </p:nvSpPr>
          <p:spPr>
            <a:xfrm>
              <a:off x="6261663" y="2656062"/>
              <a:ext cx="1595096" cy="152223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Ellipse 4">
              <a:extLst>
                <a:ext uri="{FF2B5EF4-FFF2-40B4-BE49-F238E27FC236}">
                  <a16:creationId xmlns:a16="http://schemas.microsoft.com/office/drawing/2014/main" id="{E047EEB1-2EE0-473F-A150-C47D3A5D66C4}"/>
                </a:ext>
              </a:extLst>
            </p:cNvPr>
            <p:cNvSpPr txBox="1"/>
            <p:nvPr/>
          </p:nvSpPr>
          <p:spPr>
            <a:xfrm>
              <a:off x="6495259" y="2878988"/>
              <a:ext cx="1127904" cy="10763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Arial" panose="020B0604020202020204" pitchFamily="34" charset="0"/>
                  <a:cs typeface="Arial" panose="020B0604020202020204" pitchFamily="34" charset="0"/>
                </a:rPr>
                <a:t>3- Des risques identifiés</a:t>
              </a:r>
            </a:p>
          </p:txBody>
        </p:sp>
      </p:grpSp>
    </p:spTree>
    <p:extLst>
      <p:ext uri="{BB962C8B-B14F-4D97-AF65-F5344CB8AC3E}">
        <p14:creationId xmlns:p14="http://schemas.microsoft.com/office/powerpoint/2010/main" val="18623611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Evaluer les risques tout au long de la chaine de création de valeur</a:t>
            </a:r>
          </a:p>
        </p:txBody>
      </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6" name="Rectangle 15">
            <a:extLst>
              <a:ext uri="{FF2B5EF4-FFF2-40B4-BE49-F238E27FC236}">
                <a16:creationId xmlns:a16="http://schemas.microsoft.com/office/drawing/2014/main" id="{FE60337D-B657-4764-93EC-81DEEC1597A6}"/>
              </a:ext>
            </a:extLst>
          </p:cNvPr>
          <p:cNvSpPr/>
          <p:nvPr/>
        </p:nvSpPr>
        <p:spPr>
          <a:xfrm>
            <a:off x="1944414" y="1091023"/>
            <a:ext cx="9637986" cy="4216539"/>
          </a:xfrm>
          <a:prstGeom prst="rect">
            <a:avLst/>
          </a:prstGeom>
        </p:spPr>
        <p:txBody>
          <a:bodyPr wrap="square">
            <a:spAutoFit/>
          </a:bodyPr>
          <a:lstStyle/>
          <a:p>
            <a:endParaRPr lang="fr-FR" sz="1600" dirty="0">
              <a:solidFill>
                <a:srgbClr val="000000"/>
              </a:solidFill>
              <a:latin typeface="Arial" panose="020B0604020202020204" pitchFamily="34" charset="0"/>
            </a:endParaRPr>
          </a:p>
          <a:p>
            <a:pPr marL="342900" indent="-342900">
              <a:buFont typeface="+mj-lt"/>
              <a:buAutoNum type="arabicPeriod"/>
            </a:pPr>
            <a:r>
              <a:rPr lang="fr-FR" b="1" i="1" dirty="0">
                <a:solidFill>
                  <a:srgbClr val="000000"/>
                </a:solidFill>
                <a:latin typeface="Arial" panose="020B0604020202020204" pitchFamily="34" charset="0"/>
              </a:rPr>
              <a:t>Identifier les dangers tout au long de la chaine de création de valeur: (4/9)</a:t>
            </a:r>
          </a:p>
          <a:p>
            <a:endParaRPr lang="fr-FR" b="1" dirty="0">
              <a:solidFill>
                <a:srgbClr val="0070C0"/>
              </a:solidFill>
              <a:latin typeface="Arial" panose="020B0604020202020204" pitchFamily="34" charset="0"/>
              <a:cs typeface="Arial" panose="020B0604020202020204" pitchFamily="34" charset="0"/>
            </a:endParaRPr>
          </a:p>
          <a:p>
            <a:pPr marL="0" lvl="2"/>
            <a:r>
              <a:rPr lang="fr-FR" b="1" dirty="0">
                <a:solidFill>
                  <a:schemeClr val="bg1"/>
                </a:solidFill>
                <a:latin typeface="Arial" panose="020B0604020202020204" pitchFamily="34" charset="0"/>
                <a:cs typeface="Arial" panose="020B0604020202020204" pitchFamily="34" charset="0"/>
              </a:rPr>
              <a:t>L’EXPOSITION</a:t>
            </a:r>
            <a:r>
              <a:rPr lang="fr-FR" dirty="0">
                <a:solidFill>
                  <a:schemeClr val="bg1"/>
                </a:solidFill>
                <a:latin typeface="Arial" panose="020B0604020202020204" pitchFamily="34" charset="0"/>
                <a:cs typeface="Arial" panose="020B0604020202020204" pitchFamily="34" charset="0"/>
              </a:rPr>
              <a:t> survient lors de </a:t>
            </a:r>
            <a:r>
              <a:rPr lang="fr-FR" u="sng" dirty="0">
                <a:solidFill>
                  <a:schemeClr val="bg1"/>
                </a:solidFill>
                <a:latin typeface="Arial" panose="020B0604020202020204" pitchFamily="34" charset="0"/>
                <a:cs typeface="Arial" panose="020B0604020202020204" pitchFamily="34" charset="0"/>
              </a:rPr>
              <a:t>situations</a:t>
            </a:r>
            <a:r>
              <a:rPr lang="fr-FR" dirty="0">
                <a:solidFill>
                  <a:schemeClr val="bg1"/>
                </a:solidFill>
                <a:latin typeface="Arial" panose="020B0604020202020204" pitchFamily="34" charset="0"/>
                <a:cs typeface="Arial" panose="020B0604020202020204" pitchFamily="34" charset="0"/>
              </a:rPr>
              <a:t>:</a:t>
            </a:r>
          </a:p>
          <a:p>
            <a:pPr marL="0" lvl="2"/>
            <a:endParaRPr lang="fr-FR" dirty="0">
              <a:solidFill>
                <a:schemeClr val="bg1"/>
              </a:solidFill>
              <a:latin typeface="Arial" panose="020B0604020202020204" pitchFamily="34" charset="0"/>
              <a:cs typeface="Arial" panose="020B0604020202020204" pitchFamily="34" charset="0"/>
            </a:endParaRPr>
          </a:p>
          <a:p>
            <a:pPr marL="285750" lvl="2" indent="-285750">
              <a:buFont typeface="Wingdings" panose="05000000000000000000" pitchFamily="2" charset="2"/>
              <a:buChar char="§"/>
            </a:pPr>
            <a:r>
              <a:rPr lang="fr-FR" dirty="0">
                <a:solidFill>
                  <a:schemeClr val="bg1"/>
                </a:solidFill>
                <a:latin typeface="Arial" panose="020B0604020202020204" pitchFamily="34" charset="0"/>
                <a:cs typeface="Arial" panose="020B0604020202020204" pitchFamily="34" charset="0"/>
              </a:rPr>
              <a:t>chez soi (vous touchez une poignée de porte contaminée puis vous grattez les yeux), </a:t>
            </a:r>
          </a:p>
          <a:p>
            <a:pPr marL="285750" lvl="2" indent="-285750">
              <a:buFont typeface="Wingdings" panose="05000000000000000000" pitchFamily="2" charset="2"/>
              <a:buChar char="§"/>
            </a:pPr>
            <a:r>
              <a:rPr lang="fr-FR" dirty="0">
                <a:solidFill>
                  <a:schemeClr val="bg1"/>
                </a:solidFill>
                <a:latin typeface="Arial" panose="020B0604020202020204" pitchFamily="34" charset="0"/>
                <a:cs typeface="Arial" panose="020B0604020202020204" pitchFamily="34" charset="0"/>
              </a:rPr>
              <a:t>dans sa vie au quotidien (vous portez au nez un fruit contaminé sur un étalage que vous tenez en main), </a:t>
            </a:r>
          </a:p>
          <a:p>
            <a:pPr marL="285750" lvl="2" indent="-285750">
              <a:buFont typeface="Wingdings" panose="05000000000000000000" pitchFamily="2" charset="2"/>
              <a:buChar char="§"/>
            </a:pPr>
            <a:r>
              <a:rPr lang="fr-FR" dirty="0">
                <a:solidFill>
                  <a:schemeClr val="bg1"/>
                </a:solidFill>
                <a:latin typeface="Arial" panose="020B0604020202020204" pitchFamily="34" charset="0"/>
                <a:cs typeface="Arial" panose="020B0604020202020204" pitchFamily="34" charset="0"/>
              </a:rPr>
              <a:t>au travail (vous utilisez le même stylo qu’une personne malade et portez les mains aux nez ou aux yeux), </a:t>
            </a:r>
          </a:p>
          <a:p>
            <a:pPr marL="0" lvl="2"/>
            <a:endParaRPr lang="fr-FR" dirty="0">
              <a:solidFill>
                <a:schemeClr val="bg1"/>
              </a:solidFill>
              <a:latin typeface="Arial" panose="020B0604020202020204" pitchFamily="34" charset="0"/>
              <a:cs typeface="Arial" panose="020B0604020202020204" pitchFamily="34" charset="0"/>
            </a:endParaRPr>
          </a:p>
          <a:p>
            <a:pPr marL="0" lvl="2"/>
            <a:r>
              <a:rPr lang="fr-FR" u="sng" dirty="0">
                <a:solidFill>
                  <a:schemeClr val="bg1"/>
                </a:solidFill>
                <a:latin typeface="Arial" panose="020B0604020202020204" pitchFamily="34" charset="0"/>
                <a:cs typeface="Arial" panose="020B0604020202020204" pitchFamily="34" charset="0"/>
              </a:rPr>
              <a:t>ou une personne va se retrouver en contact avéré avec le danger</a:t>
            </a:r>
            <a:r>
              <a:rPr lang="fr-FR" dirty="0">
                <a:solidFill>
                  <a:schemeClr val="bg1"/>
                </a:solidFill>
                <a:latin typeface="Arial" panose="020B0604020202020204" pitchFamily="34" charset="0"/>
                <a:cs typeface="Arial" panose="020B0604020202020204" pitchFamily="34" charset="0"/>
              </a:rPr>
              <a:t>, et donc courir le risque d’être contaminée.</a:t>
            </a:r>
          </a:p>
          <a:p>
            <a:pPr marL="0" lvl="2"/>
            <a:endParaRPr lang="fr-FR" dirty="0">
              <a:solidFill>
                <a:schemeClr val="bg1"/>
              </a:solidFill>
              <a:latin typeface="Arial" panose="020B0604020202020204" pitchFamily="34" charset="0"/>
              <a:cs typeface="Arial" panose="020B0604020202020204" pitchFamily="34" charset="0"/>
            </a:endParaRPr>
          </a:p>
          <a:p>
            <a:pPr marL="0" lvl="2"/>
            <a:endParaRPr lang="fr-FR" dirty="0">
              <a:solidFill>
                <a:schemeClr val="bg1"/>
              </a:solidFill>
              <a:latin typeface="Arial" panose="020B0604020202020204" pitchFamily="34" charset="0"/>
              <a:cs typeface="Arial" panose="020B0604020202020204" pitchFamily="34" charset="0"/>
            </a:endParaRPr>
          </a:p>
        </p:txBody>
      </p:sp>
      <p:sp>
        <p:nvSpPr>
          <p:cNvPr id="18" name="Ellipse 17">
            <a:extLst>
              <a:ext uri="{FF2B5EF4-FFF2-40B4-BE49-F238E27FC236}">
                <a16:creationId xmlns:a16="http://schemas.microsoft.com/office/drawing/2014/main" id="{AC7ADBD0-7A22-44F6-BD76-C1EA48CFBCEF}"/>
              </a:ext>
            </a:extLst>
          </p:cNvPr>
          <p:cNvSpPr/>
          <p:nvPr/>
        </p:nvSpPr>
        <p:spPr>
          <a:xfrm>
            <a:off x="55998" y="17871"/>
            <a:ext cx="1569704" cy="1419968"/>
          </a:xfrm>
          <a:prstGeom prst="ellipse">
            <a:avLst/>
          </a:prstGeom>
          <a:solidFill>
            <a:srgbClr val="3B43DB">
              <a:hueOff val="0"/>
              <a:satOff val="0"/>
              <a:lumOff val="0"/>
              <a:alphaOff val="0"/>
            </a:srgbClr>
          </a:solidFill>
          <a:ln w="15875" cap="rnd"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grpSp>
        <p:nvGrpSpPr>
          <p:cNvPr id="13" name="Groupe 12">
            <a:extLst>
              <a:ext uri="{FF2B5EF4-FFF2-40B4-BE49-F238E27FC236}">
                <a16:creationId xmlns:a16="http://schemas.microsoft.com/office/drawing/2014/main" id="{B89A3A66-7550-4738-8B68-3C96EBA5A1D1}"/>
              </a:ext>
            </a:extLst>
          </p:cNvPr>
          <p:cNvGrpSpPr/>
          <p:nvPr/>
        </p:nvGrpSpPr>
        <p:grpSpPr>
          <a:xfrm>
            <a:off x="30606" y="17871"/>
            <a:ext cx="1595096" cy="1522236"/>
            <a:chOff x="6261663" y="2656062"/>
            <a:chExt cx="1595096" cy="1522236"/>
          </a:xfrm>
        </p:grpSpPr>
        <p:sp>
          <p:nvSpPr>
            <p:cNvPr id="15" name="Ellipse 14">
              <a:extLst>
                <a:ext uri="{FF2B5EF4-FFF2-40B4-BE49-F238E27FC236}">
                  <a16:creationId xmlns:a16="http://schemas.microsoft.com/office/drawing/2014/main" id="{52A0DF19-41E8-41BD-9CC3-A8959AFDE61B}"/>
                </a:ext>
              </a:extLst>
            </p:cNvPr>
            <p:cNvSpPr/>
            <p:nvPr/>
          </p:nvSpPr>
          <p:spPr>
            <a:xfrm>
              <a:off x="6261663" y="2656062"/>
              <a:ext cx="1595096" cy="152223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Ellipse 4">
              <a:extLst>
                <a:ext uri="{FF2B5EF4-FFF2-40B4-BE49-F238E27FC236}">
                  <a16:creationId xmlns:a16="http://schemas.microsoft.com/office/drawing/2014/main" id="{E047EEB1-2EE0-473F-A150-C47D3A5D66C4}"/>
                </a:ext>
              </a:extLst>
            </p:cNvPr>
            <p:cNvSpPr txBox="1"/>
            <p:nvPr/>
          </p:nvSpPr>
          <p:spPr>
            <a:xfrm>
              <a:off x="6495259" y="2878988"/>
              <a:ext cx="1127904" cy="10763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Arial" panose="020B0604020202020204" pitchFamily="34" charset="0"/>
                  <a:cs typeface="Arial" panose="020B0604020202020204" pitchFamily="34" charset="0"/>
                </a:rPr>
                <a:t>3- Des risques identifiés</a:t>
              </a:r>
            </a:p>
          </p:txBody>
        </p:sp>
      </p:grpSp>
    </p:spTree>
    <p:extLst>
      <p:ext uri="{BB962C8B-B14F-4D97-AF65-F5344CB8AC3E}">
        <p14:creationId xmlns:p14="http://schemas.microsoft.com/office/powerpoint/2010/main" val="2334774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Evaluer les risques tout au long de la chaine de création de valeur</a:t>
            </a:r>
          </a:p>
        </p:txBody>
      </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6" name="Rectangle 15">
            <a:extLst>
              <a:ext uri="{FF2B5EF4-FFF2-40B4-BE49-F238E27FC236}">
                <a16:creationId xmlns:a16="http://schemas.microsoft.com/office/drawing/2014/main" id="{FE60337D-B657-4764-93EC-81DEEC1597A6}"/>
              </a:ext>
            </a:extLst>
          </p:cNvPr>
          <p:cNvSpPr/>
          <p:nvPr/>
        </p:nvSpPr>
        <p:spPr>
          <a:xfrm>
            <a:off x="1944414" y="1081191"/>
            <a:ext cx="8776138" cy="338554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Identifier les dangers tout au long de la chaine de création de valeur: (5/9)</a:t>
            </a:r>
          </a:p>
          <a:p>
            <a:pPr marL="800100" marR="0" lvl="1" indent="-342900" algn="l" defTabSz="914400" rtl="0" eaLnBrk="1" fontAlgn="auto" latinLnBrk="0" hangingPunct="1">
              <a:lnSpc>
                <a:spcPct val="100000"/>
              </a:lnSpc>
              <a:spcBef>
                <a:spcPts val="0"/>
              </a:spcBef>
              <a:spcAft>
                <a:spcPts val="0"/>
              </a:spcAft>
              <a:buClrTx/>
              <a:buSzTx/>
              <a:buFont typeface="+mj-lt"/>
              <a:buAutoNum type="alphaLcParenR"/>
              <a:tabLst/>
              <a:defRPr/>
            </a:pPr>
            <a:endPar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lphaLcParenR"/>
              <a:tabLst/>
              <a:defRPr/>
            </a:pPr>
            <a:r>
              <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Avant de quitter son domicile,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schemeClr val="bg1"/>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solidFill>
                  <a:schemeClr val="bg1"/>
                </a:solidFill>
                <a:latin typeface="Arial" panose="020B0604020202020204" pitchFamily="34" charset="0"/>
                <a:cs typeface="Arial" panose="020B0604020202020204" pitchFamily="34" charset="0"/>
              </a:rPr>
              <a:t>Le salarié peut être porteur du virus,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dirty="0">
              <a:solidFill>
                <a:schemeClr val="bg1"/>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solidFill>
                  <a:schemeClr val="bg1"/>
                </a:solidFill>
                <a:latin typeface="Arial" panose="020B0604020202020204" pitchFamily="34" charset="0"/>
                <a:cs typeface="Arial" panose="020B0604020202020204" pitchFamily="34" charset="0"/>
              </a:rPr>
              <a:t>Il peut être au contact d’une personne porteuse du virus,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dirty="0">
              <a:solidFill>
                <a:schemeClr val="bg1"/>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solidFill>
                  <a:schemeClr val="bg1"/>
                </a:solidFill>
                <a:latin typeface="Arial" panose="020B0604020202020204" pitchFamily="34" charset="0"/>
                <a:cs typeface="Arial" panose="020B0604020202020204" pitchFamily="34" charset="0"/>
              </a:rPr>
              <a:t>Il peut croiser sur son trajet des personnes porteuses du virus,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dirty="0">
              <a:solidFill>
                <a:schemeClr val="bg1"/>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solidFill>
                  <a:schemeClr val="bg1"/>
                </a:solidFill>
                <a:latin typeface="Arial" panose="020B0604020202020204" pitchFamily="34" charset="0"/>
                <a:cs typeface="Arial" panose="020B0604020202020204" pitchFamily="34" charset="0"/>
              </a:rPr>
              <a:t>Il peut croiser des surfaces contaminées par le virus.</a:t>
            </a:r>
          </a:p>
        </p:txBody>
      </p:sp>
      <p:sp>
        <p:nvSpPr>
          <p:cNvPr id="18" name="Ellipse 17">
            <a:extLst>
              <a:ext uri="{FF2B5EF4-FFF2-40B4-BE49-F238E27FC236}">
                <a16:creationId xmlns:a16="http://schemas.microsoft.com/office/drawing/2014/main" id="{AC7ADBD0-7A22-44F6-BD76-C1EA48CFBCEF}"/>
              </a:ext>
            </a:extLst>
          </p:cNvPr>
          <p:cNvSpPr/>
          <p:nvPr/>
        </p:nvSpPr>
        <p:spPr>
          <a:xfrm>
            <a:off x="55998" y="17871"/>
            <a:ext cx="1569704" cy="1419968"/>
          </a:xfrm>
          <a:prstGeom prst="ellipse">
            <a:avLst/>
          </a:prstGeom>
          <a:solidFill>
            <a:srgbClr val="3B43DB">
              <a:hueOff val="0"/>
              <a:satOff val="0"/>
              <a:lumOff val="0"/>
              <a:alphaOff val="0"/>
            </a:srgbClr>
          </a:solidFill>
          <a:ln w="15875" cap="rnd"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grpSp>
        <p:nvGrpSpPr>
          <p:cNvPr id="13" name="Groupe 12">
            <a:extLst>
              <a:ext uri="{FF2B5EF4-FFF2-40B4-BE49-F238E27FC236}">
                <a16:creationId xmlns:a16="http://schemas.microsoft.com/office/drawing/2014/main" id="{B89A3A66-7550-4738-8B68-3C96EBA5A1D1}"/>
              </a:ext>
            </a:extLst>
          </p:cNvPr>
          <p:cNvGrpSpPr/>
          <p:nvPr/>
        </p:nvGrpSpPr>
        <p:grpSpPr>
          <a:xfrm>
            <a:off x="30606" y="17871"/>
            <a:ext cx="1595096" cy="1522236"/>
            <a:chOff x="6261663" y="2656062"/>
            <a:chExt cx="1595096" cy="1522236"/>
          </a:xfrm>
        </p:grpSpPr>
        <p:sp>
          <p:nvSpPr>
            <p:cNvPr id="15" name="Ellipse 14">
              <a:extLst>
                <a:ext uri="{FF2B5EF4-FFF2-40B4-BE49-F238E27FC236}">
                  <a16:creationId xmlns:a16="http://schemas.microsoft.com/office/drawing/2014/main" id="{52A0DF19-41E8-41BD-9CC3-A8959AFDE61B}"/>
                </a:ext>
              </a:extLst>
            </p:cNvPr>
            <p:cNvSpPr/>
            <p:nvPr/>
          </p:nvSpPr>
          <p:spPr>
            <a:xfrm>
              <a:off x="6261663" y="2656062"/>
              <a:ext cx="1595096" cy="152223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Ellipse 4">
              <a:extLst>
                <a:ext uri="{FF2B5EF4-FFF2-40B4-BE49-F238E27FC236}">
                  <a16:creationId xmlns:a16="http://schemas.microsoft.com/office/drawing/2014/main" id="{E047EEB1-2EE0-473F-A150-C47D3A5D66C4}"/>
                </a:ext>
              </a:extLst>
            </p:cNvPr>
            <p:cNvSpPr txBox="1"/>
            <p:nvPr/>
          </p:nvSpPr>
          <p:spPr>
            <a:xfrm>
              <a:off x="6495259" y="2878988"/>
              <a:ext cx="1127904" cy="10763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fr-FR"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3- Des risques identifiés</a:t>
              </a:r>
            </a:p>
          </p:txBody>
        </p:sp>
      </p:grpSp>
    </p:spTree>
    <p:extLst>
      <p:ext uri="{BB962C8B-B14F-4D97-AF65-F5344CB8AC3E}">
        <p14:creationId xmlns:p14="http://schemas.microsoft.com/office/powerpoint/2010/main" val="6775931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Evaluer les risques tout au long de la chaine de création de valeur</a:t>
            </a:r>
          </a:p>
        </p:txBody>
      </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6" name="Rectangle 15">
            <a:extLst>
              <a:ext uri="{FF2B5EF4-FFF2-40B4-BE49-F238E27FC236}">
                <a16:creationId xmlns:a16="http://schemas.microsoft.com/office/drawing/2014/main" id="{FE60337D-B657-4764-93EC-81DEEC1597A6}"/>
              </a:ext>
            </a:extLst>
          </p:cNvPr>
          <p:cNvSpPr/>
          <p:nvPr/>
        </p:nvSpPr>
        <p:spPr>
          <a:xfrm>
            <a:off x="1944414" y="1091022"/>
            <a:ext cx="9873960" cy="477053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Identifier les dangers tout au long de la chaine de création de valeur: (6/9)</a:t>
            </a:r>
          </a:p>
          <a:p>
            <a:pPr marL="800100" marR="0" lvl="1" indent="-342900" algn="l" defTabSz="914400" rtl="0" eaLnBrk="1" fontAlgn="auto" latinLnBrk="0" hangingPunct="1">
              <a:lnSpc>
                <a:spcPct val="100000"/>
              </a:lnSpc>
              <a:spcBef>
                <a:spcPts val="0"/>
              </a:spcBef>
              <a:spcAft>
                <a:spcPts val="0"/>
              </a:spcAft>
              <a:buClrTx/>
              <a:buSzTx/>
              <a:buFont typeface="+mj-lt"/>
              <a:buAutoNum type="alphaLcParenR"/>
              <a:tabLst/>
              <a:defRPr/>
            </a:pPr>
            <a:endPar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lphaLcParenR" startAt="2"/>
              <a:tabLst/>
              <a:defRPr/>
            </a:pPr>
            <a:r>
              <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L’accès à l’entreprise, </a:t>
            </a:r>
          </a:p>
          <a:p>
            <a:endParaRPr lang="fr-FR" dirty="0">
              <a:solidFill>
                <a:srgbClr val="000000"/>
              </a:solidFill>
              <a:latin typeface="Arial" panose="020B0604020202020204" pitchFamily="34" charset="0"/>
            </a:endParaRPr>
          </a:p>
          <a:p>
            <a:pPr marL="285750" indent="-285750">
              <a:buFont typeface="Arial" panose="020B0604020202020204" pitchFamily="34" charset="0"/>
              <a:buChar char="•"/>
            </a:pPr>
            <a:r>
              <a:rPr lang="fr-FR" dirty="0">
                <a:solidFill>
                  <a:srgbClr val="000000"/>
                </a:solidFill>
                <a:latin typeface="Arial" panose="020B0604020202020204" pitchFamily="34" charset="0"/>
              </a:rPr>
              <a:t>Un salarié porteur du virus peut entrer dans l’entreprise,</a:t>
            </a:r>
          </a:p>
          <a:p>
            <a:pPr marL="285750" indent="-285750">
              <a:buFont typeface="Arial" panose="020B0604020202020204" pitchFamily="34" charset="0"/>
              <a:buChar char="•"/>
            </a:pPr>
            <a:endParaRPr lang="fr-FR" dirty="0">
              <a:solidFill>
                <a:srgbClr val="000000"/>
              </a:solidFill>
              <a:latin typeface="Arial" panose="020B0604020202020204" pitchFamily="34" charset="0"/>
            </a:endParaRPr>
          </a:p>
          <a:p>
            <a:pPr marL="285750" indent="-285750">
              <a:buFont typeface="Arial" panose="020B0604020202020204" pitchFamily="34" charset="0"/>
              <a:buChar char="•"/>
            </a:pPr>
            <a:r>
              <a:rPr lang="fr-FR" dirty="0">
                <a:solidFill>
                  <a:srgbClr val="000000"/>
                </a:solidFill>
                <a:latin typeface="Arial" panose="020B0604020202020204" pitchFamily="34" charset="0"/>
              </a:rPr>
              <a:t>Un prestataire porteur du virus peut entrer dans l’entreprise,</a:t>
            </a:r>
          </a:p>
          <a:p>
            <a:pPr marL="285750" indent="-285750">
              <a:buFont typeface="Arial" panose="020B0604020202020204" pitchFamily="34" charset="0"/>
              <a:buChar char="•"/>
            </a:pPr>
            <a:endParaRPr lang="fr-FR" dirty="0">
              <a:solidFill>
                <a:srgbClr val="000000"/>
              </a:solidFill>
              <a:latin typeface="Arial" panose="020B0604020202020204" pitchFamily="34" charset="0"/>
            </a:endParaRPr>
          </a:p>
          <a:p>
            <a:pPr marL="285750" indent="-285750">
              <a:buFont typeface="Arial" panose="020B0604020202020204" pitchFamily="34" charset="0"/>
              <a:buChar char="•"/>
            </a:pPr>
            <a:r>
              <a:rPr lang="fr-FR" dirty="0">
                <a:solidFill>
                  <a:srgbClr val="000000"/>
                </a:solidFill>
                <a:latin typeface="Arial" panose="020B0604020202020204" pitchFamily="34" charset="0"/>
              </a:rPr>
              <a:t>Un client porteur du virus peut entrer dans l’entreprise,</a:t>
            </a:r>
          </a:p>
          <a:p>
            <a:pPr marL="285750" indent="-285750">
              <a:buFont typeface="Arial" panose="020B0604020202020204" pitchFamily="34" charset="0"/>
              <a:buChar char="•"/>
            </a:pPr>
            <a:endParaRPr lang="fr-FR" dirty="0">
              <a:solidFill>
                <a:srgbClr val="000000"/>
              </a:solidFill>
              <a:latin typeface="Arial" panose="020B0604020202020204" pitchFamily="34" charset="0"/>
            </a:endParaRPr>
          </a:p>
          <a:p>
            <a:pPr marL="285750" indent="-285750">
              <a:buFont typeface="Arial" panose="020B0604020202020204" pitchFamily="34" charset="0"/>
              <a:buChar char="•"/>
            </a:pPr>
            <a:r>
              <a:rPr lang="fr-FR" dirty="0">
                <a:solidFill>
                  <a:srgbClr val="000000"/>
                </a:solidFill>
                <a:latin typeface="Arial" panose="020B0604020202020204" pitchFamily="34" charset="0"/>
              </a:rPr>
              <a:t>Un fournisseur porteur du virus peut entrer dans l’entreprise,</a:t>
            </a:r>
          </a:p>
          <a:p>
            <a:pPr marL="285750" indent="-285750">
              <a:buFont typeface="Arial" panose="020B0604020202020204" pitchFamily="34" charset="0"/>
              <a:buChar char="•"/>
            </a:pPr>
            <a:endParaRPr lang="fr-FR" dirty="0">
              <a:solidFill>
                <a:srgbClr val="000000"/>
              </a:solidFill>
              <a:latin typeface="Arial" panose="020B0604020202020204" pitchFamily="34" charset="0"/>
            </a:endParaRPr>
          </a:p>
          <a:p>
            <a:pPr marL="285750" indent="-285750">
              <a:buFont typeface="Arial" panose="020B0604020202020204" pitchFamily="34" charset="0"/>
              <a:buChar char="•"/>
            </a:pPr>
            <a:r>
              <a:rPr lang="fr-FR" dirty="0">
                <a:solidFill>
                  <a:srgbClr val="000000"/>
                </a:solidFill>
                <a:latin typeface="Arial" panose="020B0604020202020204" pitchFamily="34" charset="0"/>
              </a:rPr>
              <a:t>Du matériel contaminé par le virus peut entrer dans l’entreprise,</a:t>
            </a:r>
          </a:p>
          <a:p>
            <a:endParaRPr lang="fr-FR" dirty="0">
              <a:solidFill>
                <a:srgbClr val="000000"/>
              </a:solidFill>
              <a:latin typeface="Arial" panose="020B0604020202020204" pitchFamily="34" charset="0"/>
            </a:endParaRPr>
          </a:p>
          <a:p>
            <a:endParaRPr lang="fr-FR" dirty="0">
              <a:solidFill>
                <a:srgbClr val="000000"/>
              </a:solidFill>
              <a:latin typeface="Arial" panose="020B0604020202020204" pitchFamily="34" charset="0"/>
            </a:endParaRPr>
          </a:p>
          <a:p>
            <a:endParaRPr lang="fr-FR" dirty="0">
              <a:solidFill>
                <a:srgbClr val="000000"/>
              </a:solidFill>
              <a:latin typeface="Arial" panose="020B0604020202020204" pitchFamily="34" charset="0"/>
            </a:endParaRPr>
          </a:p>
        </p:txBody>
      </p:sp>
      <p:sp>
        <p:nvSpPr>
          <p:cNvPr id="18" name="Ellipse 17">
            <a:extLst>
              <a:ext uri="{FF2B5EF4-FFF2-40B4-BE49-F238E27FC236}">
                <a16:creationId xmlns:a16="http://schemas.microsoft.com/office/drawing/2014/main" id="{AC7ADBD0-7A22-44F6-BD76-C1EA48CFBCEF}"/>
              </a:ext>
            </a:extLst>
          </p:cNvPr>
          <p:cNvSpPr/>
          <p:nvPr/>
        </p:nvSpPr>
        <p:spPr>
          <a:xfrm>
            <a:off x="55998" y="17871"/>
            <a:ext cx="1569704" cy="1419968"/>
          </a:xfrm>
          <a:prstGeom prst="ellipse">
            <a:avLst/>
          </a:prstGeom>
          <a:solidFill>
            <a:srgbClr val="3B43DB">
              <a:hueOff val="0"/>
              <a:satOff val="0"/>
              <a:lumOff val="0"/>
              <a:alphaOff val="0"/>
            </a:srgbClr>
          </a:solidFill>
          <a:ln w="15875" cap="rnd"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grpSp>
        <p:nvGrpSpPr>
          <p:cNvPr id="13" name="Groupe 12">
            <a:extLst>
              <a:ext uri="{FF2B5EF4-FFF2-40B4-BE49-F238E27FC236}">
                <a16:creationId xmlns:a16="http://schemas.microsoft.com/office/drawing/2014/main" id="{B89A3A66-7550-4738-8B68-3C96EBA5A1D1}"/>
              </a:ext>
            </a:extLst>
          </p:cNvPr>
          <p:cNvGrpSpPr/>
          <p:nvPr/>
        </p:nvGrpSpPr>
        <p:grpSpPr>
          <a:xfrm>
            <a:off x="30606" y="17871"/>
            <a:ext cx="1595096" cy="1522236"/>
            <a:chOff x="6261663" y="2656062"/>
            <a:chExt cx="1595096" cy="1522236"/>
          </a:xfrm>
        </p:grpSpPr>
        <p:sp>
          <p:nvSpPr>
            <p:cNvPr id="15" name="Ellipse 14">
              <a:extLst>
                <a:ext uri="{FF2B5EF4-FFF2-40B4-BE49-F238E27FC236}">
                  <a16:creationId xmlns:a16="http://schemas.microsoft.com/office/drawing/2014/main" id="{52A0DF19-41E8-41BD-9CC3-A8959AFDE61B}"/>
                </a:ext>
              </a:extLst>
            </p:cNvPr>
            <p:cNvSpPr/>
            <p:nvPr/>
          </p:nvSpPr>
          <p:spPr>
            <a:xfrm>
              <a:off x="6261663" y="2656062"/>
              <a:ext cx="1595096" cy="152223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Ellipse 4">
              <a:extLst>
                <a:ext uri="{FF2B5EF4-FFF2-40B4-BE49-F238E27FC236}">
                  <a16:creationId xmlns:a16="http://schemas.microsoft.com/office/drawing/2014/main" id="{E047EEB1-2EE0-473F-A150-C47D3A5D66C4}"/>
                </a:ext>
              </a:extLst>
            </p:cNvPr>
            <p:cNvSpPr txBox="1"/>
            <p:nvPr/>
          </p:nvSpPr>
          <p:spPr>
            <a:xfrm>
              <a:off x="6495259" y="2878988"/>
              <a:ext cx="1127904" cy="10763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fr-FR"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3- Des risques identifiés</a:t>
              </a:r>
            </a:p>
          </p:txBody>
        </p:sp>
      </p:grpSp>
    </p:spTree>
    <p:extLst>
      <p:ext uri="{BB962C8B-B14F-4D97-AF65-F5344CB8AC3E}">
        <p14:creationId xmlns:p14="http://schemas.microsoft.com/office/powerpoint/2010/main" val="1589857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Evaluer les risques tout au long de la chaine de création de valeur</a:t>
            </a:r>
          </a:p>
        </p:txBody>
      </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6" name="Rectangle 15">
            <a:extLst>
              <a:ext uri="{FF2B5EF4-FFF2-40B4-BE49-F238E27FC236}">
                <a16:creationId xmlns:a16="http://schemas.microsoft.com/office/drawing/2014/main" id="{FE60337D-B657-4764-93EC-81DEEC1597A6}"/>
              </a:ext>
            </a:extLst>
          </p:cNvPr>
          <p:cNvSpPr/>
          <p:nvPr/>
        </p:nvSpPr>
        <p:spPr>
          <a:xfrm>
            <a:off x="1944414" y="1091020"/>
            <a:ext cx="9873960" cy="58785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Identifier les dangers tout au long de la chaine de création de valeur: (7/9)</a:t>
            </a:r>
          </a:p>
          <a:p>
            <a:pPr marL="800100" marR="0" lvl="1" indent="-342900" algn="l" defTabSz="914400" rtl="0" eaLnBrk="1" fontAlgn="auto" latinLnBrk="0" hangingPunct="1">
              <a:lnSpc>
                <a:spcPct val="100000"/>
              </a:lnSpc>
              <a:spcBef>
                <a:spcPts val="0"/>
              </a:spcBef>
              <a:spcAft>
                <a:spcPts val="0"/>
              </a:spcAft>
              <a:buClrTx/>
              <a:buSzTx/>
              <a:buFont typeface="+mj-lt"/>
              <a:buAutoNum type="alphaLcParenR"/>
              <a:tabLst/>
              <a:defRPr/>
            </a:pPr>
            <a:endPar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800100" lvl="1" indent="-342900">
              <a:buFont typeface="+mj-lt"/>
              <a:buAutoNum type="alphaLcParenR" startAt="3"/>
            </a:pPr>
            <a:r>
              <a:rPr lang="fr-FR" b="1" i="1" dirty="0">
                <a:solidFill>
                  <a:srgbClr val="000000"/>
                </a:solidFill>
                <a:latin typeface="Arial" panose="020B0604020202020204" pitchFamily="34" charset="0"/>
              </a:rPr>
              <a:t>La prise de travail</a:t>
            </a:r>
          </a:p>
          <a:p>
            <a:pPr marL="800100" lvl="1" indent="-342900">
              <a:buFont typeface="+mj-lt"/>
              <a:buAutoNum type="alphaLcParenR" startAt="3"/>
            </a:pPr>
            <a:r>
              <a:rPr lang="fr-FR" b="1" i="1" dirty="0">
                <a:solidFill>
                  <a:srgbClr val="000000"/>
                </a:solidFill>
                <a:latin typeface="Arial" panose="020B0604020202020204" pitchFamily="34" charset="0"/>
              </a:rPr>
              <a:t>Le travail,</a:t>
            </a:r>
          </a:p>
          <a:p>
            <a:pPr marL="800100" lvl="1" indent="-342900">
              <a:buFont typeface="+mj-lt"/>
              <a:buAutoNum type="alphaLcParenR" startAt="3"/>
            </a:pPr>
            <a:r>
              <a:rPr lang="fr-FR" b="1" i="1" dirty="0">
                <a:solidFill>
                  <a:srgbClr val="000000"/>
                </a:solidFill>
                <a:latin typeface="Arial" panose="020B0604020202020204" pitchFamily="34" charset="0"/>
              </a:rPr>
              <a:t>La pause méridienne,</a:t>
            </a:r>
          </a:p>
          <a:p>
            <a:pPr marL="800100" lvl="1" indent="-342900">
              <a:buFont typeface="+mj-lt"/>
              <a:buAutoNum type="alphaLcParenR" startAt="3"/>
            </a:pPr>
            <a:r>
              <a:rPr lang="fr-FR" b="1" i="1" dirty="0">
                <a:solidFill>
                  <a:srgbClr val="000000"/>
                </a:solidFill>
                <a:latin typeface="Arial" panose="020B0604020202020204" pitchFamily="34" charset="0"/>
              </a:rPr>
              <a:t>La reprise du travail,</a:t>
            </a:r>
          </a:p>
          <a:p>
            <a:pPr marL="800100" lvl="1" indent="-342900">
              <a:buFont typeface="+mj-lt"/>
              <a:buAutoNum type="alphaLcParenR" startAt="3"/>
            </a:pPr>
            <a:r>
              <a:rPr lang="fr-FR" b="1" i="1" dirty="0">
                <a:solidFill>
                  <a:srgbClr val="000000"/>
                </a:solidFill>
                <a:latin typeface="Arial" panose="020B0604020202020204" pitchFamily="34" charset="0"/>
              </a:rPr>
              <a:t>La fin du travail</a:t>
            </a:r>
          </a:p>
          <a:p>
            <a:endParaRPr lang="fr-FR" b="1" i="1" dirty="0">
              <a:solidFill>
                <a:srgbClr val="000000"/>
              </a:solidFill>
              <a:latin typeface="Arial" panose="020B0604020202020204" pitchFamily="34" charset="0"/>
            </a:endParaRPr>
          </a:p>
          <a:p>
            <a:endParaRPr lang="fr-FR" dirty="0">
              <a:solidFill>
                <a:srgbClr val="000000"/>
              </a:solidFill>
              <a:latin typeface="Arial" panose="020B0604020202020204" pitchFamily="34" charset="0"/>
            </a:endParaRPr>
          </a:p>
          <a:p>
            <a:pPr marL="285750" indent="-285750">
              <a:buFont typeface="Arial" panose="020B0604020202020204" pitchFamily="34" charset="0"/>
              <a:buChar char="•"/>
            </a:pPr>
            <a:r>
              <a:rPr lang="fr-FR" dirty="0">
                <a:solidFill>
                  <a:srgbClr val="000000"/>
                </a:solidFill>
                <a:latin typeface="Arial" panose="020B0604020202020204" pitchFamily="34" charset="0"/>
              </a:rPr>
              <a:t>Un salarié peut développer des symptômes liés au virus,</a:t>
            </a:r>
          </a:p>
          <a:p>
            <a:pPr marL="285750" indent="-285750">
              <a:buFont typeface="Arial" panose="020B0604020202020204" pitchFamily="34" charset="0"/>
              <a:buChar char="•"/>
            </a:pPr>
            <a:endParaRPr lang="fr-FR" dirty="0">
              <a:solidFill>
                <a:srgbClr val="000000"/>
              </a:solidFill>
              <a:latin typeface="Arial" panose="020B0604020202020204" pitchFamily="34" charset="0"/>
            </a:endParaRPr>
          </a:p>
          <a:p>
            <a:pPr marL="285750" indent="-285750">
              <a:buFont typeface="Arial" panose="020B0604020202020204" pitchFamily="34" charset="0"/>
              <a:buChar char="•"/>
            </a:pPr>
            <a:r>
              <a:rPr lang="fr-FR" dirty="0">
                <a:solidFill>
                  <a:srgbClr val="000000"/>
                </a:solidFill>
                <a:latin typeface="Arial" panose="020B0604020202020204" pitchFamily="34" charset="0"/>
              </a:rPr>
              <a:t>Un client peut développer des symptômes liés au virus,</a:t>
            </a:r>
          </a:p>
          <a:p>
            <a:pPr marL="285750" indent="-285750">
              <a:buFont typeface="Arial" panose="020B0604020202020204" pitchFamily="34" charset="0"/>
              <a:buChar char="•"/>
            </a:pPr>
            <a:endParaRPr lang="fr-FR" dirty="0">
              <a:solidFill>
                <a:srgbClr val="000000"/>
              </a:solidFill>
              <a:latin typeface="Arial" panose="020B0604020202020204" pitchFamily="34" charset="0"/>
            </a:endParaRPr>
          </a:p>
          <a:p>
            <a:pPr marL="285750" indent="-285750">
              <a:buFont typeface="Arial" panose="020B0604020202020204" pitchFamily="34" charset="0"/>
              <a:buChar char="•"/>
            </a:pPr>
            <a:r>
              <a:rPr lang="fr-FR" dirty="0">
                <a:solidFill>
                  <a:srgbClr val="000000"/>
                </a:solidFill>
                <a:latin typeface="Arial" panose="020B0604020202020204" pitchFamily="34" charset="0"/>
              </a:rPr>
              <a:t>Un prestataire peut développer des symptômes liés au virus,</a:t>
            </a:r>
          </a:p>
          <a:p>
            <a:pPr marL="285750" indent="-285750">
              <a:buFont typeface="Arial" panose="020B0604020202020204" pitchFamily="34" charset="0"/>
              <a:buChar char="•"/>
            </a:pPr>
            <a:endParaRPr lang="fr-FR" dirty="0">
              <a:solidFill>
                <a:srgbClr val="000000"/>
              </a:solidFill>
              <a:latin typeface="Arial" panose="020B0604020202020204" pitchFamily="34" charset="0"/>
            </a:endParaRPr>
          </a:p>
          <a:p>
            <a:pPr marL="285750" indent="-285750">
              <a:buFont typeface="Arial" panose="020B0604020202020204" pitchFamily="34" charset="0"/>
              <a:buChar char="•"/>
            </a:pPr>
            <a:r>
              <a:rPr lang="fr-FR" dirty="0">
                <a:solidFill>
                  <a:srgbClr val="000000"/>
                </a:solidFill>
                <a:latin typeface="Arial" panose="020B0604020202020204" pitchFamily="34" charset="0"/>
              </a:rPr>
              <a:t>Un fournisseur peut développer des symptômes liés au virus,</a:t>
            </a:r>
          </a:p>
          <a:p>
            <a:pPr marL="285750" indent="-285750">
              <a:buFont typeface="Arial" panose="020B0604020202020204" pitchFamily="34" charset="0"/>
              <a:buChar char="•"/>
            </a:pPr>
            <a:endPar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285750" indent="-285750">
              <a:buFont typeface="Arial" panose="020B0604020202020204" pitchFamily="34" charset="0"/>
              <a:buChar char="•"/>
            </a:pPr>
            <a:r>
              <a:rPr lang="fr-FR" dirty="0">
                <a:solidFill>
                  <a:schemeClr val="bg1"/>
                </a:solidFill>
                <a:latin typeface="Arial" panose="020B0604020202020204" pitchFamily="34" charset="0"/>
                <a:cs typeface="Arial" panose="020B0604020202020204" pitchFamily="34" charset="0"/>
              </a:rPr>
              <a:t>Du matériel peut être contaminé par une personne porteuse saine ou qui vient de développer des symptômes Covid19 au travail.</a:t>
            </a:r>
          </a:p>
          <a:p>
            <a:pPr marL="285750" indent="-285750">
              <a:buFont typeface="Arial" panose="020B0604020202020204" pitchFamily="34" charset="0"/>
              <a:buChar char="•"/>
            </a:pPr>
            <a:endPar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8" name="Ellipse 17">
            <a:extLst>
              <a:ext uri="{FF2B5EF4-FFF2-40B4-BE49-F238E27FC236}">
                <a16:creationId xmlns:a16="http://schemas.microsoft.com/office/drawing/2014/main" id="{AC7ADBD0-7A22-44F6-BD76-C1EA48CFBCEF}"/>
              </a:ext>
            </a:extLst>
          </p:cNvPr>
          <p:cNvSpPr/>
          <p:nvPr/>
        </p:nvSpPr>
        <p:spPr>
          <a:xfrm>
            <a:off x="55998" y="17871"/>
            <a:ext cx="1569704" cy="1419968"/>
          </a:xfrm>
          <a:prstGeom prst="ellipse">
            <a:avLst/>
          </a:prstGeom>
          <a:solidFill>
            <a:srgbClr val="3B43DB">
              <a:hueOff val="0"/>
              <a:satOff val="0"/>
              <a:lumOff val="0"/>
              <a:alphaOff val="0"/>
            </a:srgbClr>
          </a:solidFill>
          <a:ln w="15875" cap="rnd"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grpSp>
        <p:nvGrpSpPr>
          <p:cNvPr id="13" name="Groupe 12">
            <a:extLst>
              <a:ext uri="{FF2B5EF4-FFF2-40B4-BE49-F238E27FC236}">
                <a16:creationId xmlns:a16="http://schemas.microsoft.com/office/drawing/2014/main" id="{B89A3A66-7550-4738-8B68-3C96EBA5A1D1}"/>
              </a:ext>
            </a:extLst>
          </p:cNvPr>
          <p:cNvGrpSpPr/>
          <p:nvPr/>
        </p:nvGrpSpPr>
        <p:grpSpPr>
          <a:xfrm>
            <a:off x="30606" y="17871"/>
            <a:ext cx="1595096" cy="1522236"/>
            <a:chOff x="6261663" y="2656062"/>
            <a:chExt cx="1595096" cy="1522236"/>
          </a:xfrm>
        </p:grpSpPr>
        <p:sp>
          <p:nvSpPr>
            <p:cNvPr id="15" name="Ellipse 14">
              <a:extLst>
                <a:ext uri="{FF2B5EF4-FFF2-40B4-BE49-F238E27FC236}">
                  <a16:creationId xmlns:a16="http://schemas.microsoft.com/office/drawing/2014/main" id="{52A0DF19-41E8-41BD-9CC3-A8959AFDE61B}"/>
                </a:ext>
              </a:extLst>
            </p:cNvPr>
            <p:cNvSpPr/>
            <p:nvPr/>
          </p:nvSpPr>
          <p:spPr>
            <a:xfrm>
              <a:off x="6261663" y="2656062"/>
              <a:ext cx="1595096" cy="152223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Ellipse 4">
              <a:extLst>
                <a:ext uri="{FF2B5EF4-FFF2-40B4-BE49-F238E27FC236}">
                  <a16:creationId xmlns:a16="http://schemas.microsoft.com/office/drawing/2014/main" id="{E047EEB1-2EE0-473F-A150-C47D3A5D66C4}"/>
                </a:ext>
              </a:extLst>
            </p:cNvPr>
            <p:cNvSpPr txBox="1"/>
            <p:nvPr/>
          </p:nvSpPr>
          <p:spPr>
            <a:xfrm>
              <a:off x="6495259" y="2878988"/>
              <a:ext cx="1127904" cy="10763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fr-FR"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3- Des risques identifiés</a:t>
              </a:r>
            </a:p>
          </p:txBody>
        </p:sp>
      </p:grpSp>
    </p:spTree>
    <p:extLst>
      <p:ext uri="{BB962C8B-B14F-4D97-AF65-F5344CB8AC3E}">
        <p14:creationId xmlns:p14="http://schemas.microsoft.com/office/powerpoint/2010/main" val="14040945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Evaluer les risques tout au long de la chaine de création de valeur</a:t>
            </a:r>
          </a:p>
        </p:txBody>
      </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6" name="Rectangle 15">
            <a:extLst>
              <a:ext uri="{FF2B5EF4-FFF2-40B4-BE49-F238E27FC236}">
                <a16:creationId xmlns:a16="http://schemas.microsoft.com/office/drawing/2014/main" id="{FE60337D-B657-4764-93EC-81DEEC1597A6}"/>
              </a:ext>
            </a:extLst>
          </p:cNvPr>
          <p:cNvSpPr/>
          <p:nvPr/>
        </p:nvSpPr>
        <p:spPr>
          <a:xfrm>
            <a:off x="1944414" y="1091027"/>
            <a:ext cx="9873960" cy="42165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Identifier les dangers tout au long de la chaine de création de valeur: (8/9) </a:t>
            </a:r>
          </a:p>
          <a:p>
            <a:pPr marL="800100" marR="0" lvl="1" indent="-342900" algn="l" defTabSz="914400" rtl="0" eaLnBrk="1" fontAlgn="auto" latinLnBrk="0" hangingPunct="1">
              <a:lnSpc>
                <a:spcPct val="100000"/>
              </a:lnSpc>
              <a:spcBef>
                <a:spcPts val="0"/>
              </a:spcBef>
              <a:spcAft>
                <a:spcPts val="0"/>
              </a:spcAft>
              <a:buClrTx/>
              <a:buSzTx/>
              <a:buFont typeface="+mj-lt"/>
              <a:buAutoNum type="alphaLcParenR"/>
              <a:tabLst/>
              <a:defRPr/>
            </a:pPr>
            <a:endPar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800100" lvl="1" indent="-342900">
              <a:buFont typeface="+mj-lt"/>
              <a:buAutoNum type="alphaLcParenR" startAt="8"/>
            </a:pPr>
            <a:r>
              <a:rPr lang="fr-FR" b="1" i="1" dirty="0">
                <a:solidFill>
                  <a:srgbClr val="000000"/>
                </a:solidFill>
                <a:latin typeface="Arial" panose="020B0604020202020204" pitchFamily="34" charset="0"/>
              </a:rPr>
              <a:t>La sortie de l’entreprise</a:t>
            </a:r>
          </a:p>
          <a:p>
            <a:pPr marL="285750" indent="-285750">
              <a:buFont typeface="Arial" panose="020B0604020202020204" pitchFamily="34" charset="0"/>
              <a:buChar char="•"/>
            </a:pPr>
            <a:endParaRPr lang="fr-FR" dirty="0">
              <a:solidFill>
                <a:srgbClr val="000000"/>
              </a:solidFill>
              <a:latin typeface="Arial" panose="020B0604020202020204" pitchFamily="34" charset="0"/>
            </a:endParaRPr>
          </a:p>
          <a:p>
            <a:pPr marL="285750" indent="-285750">
              <a:buFont typeface="Arial" panose="020B0604020202020204" pitchFamily="34" charset="0"/>
              <a:buChar char="•"/>
            </a:pPr>
            <a:r>
              <a:rPr lang="fr-FR" dirty="0">
                <a:solidFill>
                  <a:srgbClr val="000000"/>
                </a:solidFill>
                <a:latin typeface="Arial" panose="020B0604020202020204" pitchFamily="34" charset="0"/>
              </a:rPr>
              <a:t>Un salarié peut partir avec des symptômes liés au virus,</a:t>
            </a:r>
          </a:p>
          <a:p>
            <a:pPr marL="285750" indent="-285750">
              <a:buFont typeface="Arial" panose="020B0604020202020204" pitchFamily="34" charset="0"/>
              <a:buChar char="•"/>
            </a:pPr>
            <a:endParaRPr lang="fr-FR" dirty="0">
              <a:solidFill>
                <a:srgbClr val="000000"/>
              </a:solidFill>
              <a:latin typeface="Arial" panose="020B0604020202020204" pitchFamily="34" charset="0"/>
            </a:endParaRPr>
          </a:p>
          <a:p>
            <a:pPr marL="285750" indent="-285750">
              <a:buFont typeface="Arial" panose="020B0604020202020204" pitchFamily="34" charset="0"/>
              <a:buChar char="•"/>
            </a:pPr>
            <a:r>
              <a:rPr lang="fr-FR" dirty="0">
                <a:solidFill>
                  <a:srgbClr val="000000"/>
                </a:solidFill>
                <a:latin typeface="Arial" panose="020B0604020202020204" pitchFamily="34" charset="0"/>
              </a:rPr>
              <a:t>Un client peut partir avec des symptômes liés au virus,</a:t>
            </a:r>
          </a:p>
          <a:p>
            <a:pPr marL="285750" indent="-285750">
              <a:buFont typeface="Arial" panose="020B0604020202020204" pitchFamily="34" charset="0"/>
              <a:buChar char="•"/>
            </a:pPr>
            <a:endParaRPr lang="fr-FR" dirty="0">
              <a:solidFill>
                <a:srgbClr val="000000"/>
              </a:solidFill>
              <a:latin typeface="Arial" panose="020B0604020202020204" pitchFamily="34" charset="0"/>
            </a:endParaRPr>
          </a:p>
          <a:p>
            <a:pPr marL="285750" indent="-285750">
              <a:buFont typeface="Arial" panose="020B0604020202020204" pitchFamily="34" charset="0"/>
              <a:buChar char="•"/>
            </a:pPr>
            <a:r>
              <a:rPr lang="fr-FR" dirty="0">
                <a:solidFill>
                  <a:srgbClr val="000000"/>
                </a:solidFill>
                <a:latin typeface="Arial" panose="020B0604020202020204" pitchFamily="34" charset="0"/>
              </a:rPr>
              <a:t>Un prestataire peut partir avec des symptômes liés au virus,</a:t>
            </a:r>
          </a:p>
          <a:p>
            <a:pPr marL="285750" indent="-285750">
              <a:buFont typeface="Arial" panose="020B0604020202020204" pitchFamily="34" charset="0"/>
              <a:buChar char="•"/>
            </a:pPr>
            <a:endParaRPr lang="fr-FR" dirty="0">
              <a:solidFill>
                <a:srgbClr val="000000"/>
              </a:solidFill>
              <a:latin typeface="Arial" panose="020B0604020202020204" pitchFamily="34" charset="0"/>
            </a:endParaRPr>
          </a:p>
          <a:p>
            <a:pPr marL="285750" indent="-285750">
              <a:buFont typeface="Arial" panose="020B0604020202020204" pitchFamily="34" charset="0"/>
              <a:buChar char="•"/>
            </a:pPr>
            <a:r>
              <a:rPr lang="fr-FR" dirty="0">
                <a:solidFill>
                  <a:srgbClr val="000000"/>
                </a:solidFill>
                <a:latin typeface="Arial" panose="020B0604020202020204" pitchFamily="34" charset="0"/>
              </a:rPr>
              <a:t>Un fournisseur peut partir avec des symptômes liés au virus,</a:t>
            </a:r>
          </a:p>
          <a:p>
            <a:pPr marL="285750" indent="-285750">
              <a:buFont typeface="Arial" panose="020B0604020202020204" pitchFamily="34" charset="0"/>
              <a:buChar char="•"/>
            </a:pPr>
            <a:endParaRPr lang="fr-FR" dirty="0">
              <a:solidFill>
                <a:srgbClr val="000000"/>
              </a:solidFill>
              <a:latin typeface="Arial" panose="020B0604020202020204" pitchFamily="34" charset="0"/>
            </a:endParaRPr>
          </a:p>
          <a:p>
            <a:pPr marL="285750" indent="-285750">
              <a:buFont typeface="Arial" panose="020B0604020202020204" pitchFamily="34" charset="0"/>
              <a:buChar char="•"/>
            </a:pPr>
            <a:r>
              <a:rPr lang="fr-FR" dirty="0">
                <a:solidFill>
                  <a:schemeClr val="bg1"/>
                </a:solidFill>
                <a:latin typeface="Arial" panose="020B0604020202020204" pitchFamily="34" charset="0"/>
                <a:cs typeface="Arial" panose="020B0604020202020204" pitchFamily="34" charset="0"/>
              </a:rPr>
              <a:t>Du matériel contaminé par une personne porteuse saine peut sortir de l’entreprise.</a:t>
            </a:r>
            <a:endParaRPr lang="fr-FR" dirty="0">
              <a:solidFill>
                <a:srgbClr val="000000"/>
              </a:solidFill>
              <a:latin typeface="Arial" panose="020B0604020202020204" pitchFamily="34" charset="0"/>
            </a:endParaRPr>
          </a:p>
          <a:p>
            <a:endParaRPr lang="fr-FR" dirty="0">
              <a:solidFill>
                <a:srgbClr val="000000"/>
              </a:solidFill>
              <a:latin typeface="Arial" panose="020B0604020202020204" pitchFamily="34" charset="0"/>
            </a:endParaRPr>
          </a:p>
        </p:txBody>
      </p:sp>
      <p:sp>
        <p:nvSpPr>
          <p:cNvPr id="18" name="Ellipse 17">
            <a:extLst>
              <a:ext uri="{FF2B5EF4-FFF2-40B4-BE49-F238E27FC236}">
                <a16:creationId xmlns:a16="http://schemas.microsoft.com/office/drawing/2014/main" id="{AC7ADBD0-7A22-44F6-BD76-C1EA48CFBCEF}"/>
              </a:ext>
            </a:extLst>
          </p:cNvPr>
          <p:cNvSpPr/>
          <p:nvPr/>
        </p:nvSpPr>
        <p:spPr>
          <a:xfrm>
            <a:off x="55998" y="17871"/>
            <a:ext cx="1569704" cy="1419968"/>
          </a:xfrm>
          <a:prstGeom prst="ellipse">
            <a:avLst/>
          </a:prstGeom>
          <a:solidFill>
            <a:srgbClr val="3B43DB">
              <a:hueOff val="0"/>
              <a:satOff val="0"/>
              <a:lumOff val="0"/>
              <a:alphaOff val="0"/>
            </a:srgbClr>
          </a:solidFill>
          <a:ln w="15875" cap="rnd"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grpSp>
        <p:nvGrpSpPr>
          <p:cNvPr id="13" name="Groupe 12">
            <a:extLst>
              <a:ext uri="{FF2B5EF4-FFF2-40B4-BE49-F238E27FC236}">
                <a16:creationId xmlns:a16="http://schemas.microsoft.com/office/drawing/2014/main" id="{B89A3A66-7550-4738-8B68-3C96EBA5A1D1}"/>
              </a:ext>
            </a:extLst>
          </p:cNvPr>
          <p:cNvGrpSpPr/>
          <p:nvPr/>
        </p:nvGrpSpPr>
        <p:grpSpPr>
          <a:xfrm>
            <a:off x="30606" y="17871"/>
            <a:ext cx="1595096" cy="1522236"/>
            <a:chOff x="6261663" y="2656062"/>
            <a:chExt cx="1595096" cy="1522236"/>
          </a:xfrm>
        </p:grpSpPr>
        <p:sp>
          <p:nvSpPr>
            <p:cNvPr id="15" name="Ellipse 14">
              <a:extLst>
                <a:ext uri="{FF2B5EF4-FFF2-40B4-BE49-F238E27FC236}">
                  <a16:creationId xmlns:a16="http://schemas.microsoft.com/office/drawing/2014/main" id="{52A0DF19-41E8-41BD-9CC3-A8959AFDE61B}"/>
                </a:ext>
              </a:extLst>
            </p:cNvPr>
            <p:cNvSpPr/>
            <p:nvPr/>
          </p:nvSpPr>
          <p:spPr>
            <a:xfrm>
              <a:off x="6261663" y="2656062"/>
              <a:ext cx="1595096" cy="152223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Ellipse 4">
              <a:extLst>
                <a:ext uri="{FF2B5EF4-FFF2-40B4-BE49-F238E27FC236}">
                  <a16:creationId xmlns:a16="http://schemas.microsoft.com/office/drawing/2014/main" id="{E047EEB1-2EE0-473F-A150-C47D3A5D66C4}"/>
                </a:ext>
              </a:extLst>
            </p:cNvPr>
            <p:cNvSpPr txBox="1"/>
            <p:nvPr/>
          </p:nvSpPr>
          <p:spPr>
            <a:xfrm>
              <a:off x="6495259" y="2878988"/>
              <a:ext cx="1127904" cy="10763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fr-FR"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3- Des risques identifiés</a:t>
              </a:r>
            </a:p>
          </p:txBody>
        </p:sp>
      </p:grpSp>
    </p:spTree>
    <p:extLst>
      <p:ext uri="{BB962C8B-B14F-4D97-AF65-F5344CB8AC3E}">
        <p14:creationId xmlns:p14="http://schemas.microsoft.com/office/powerpoint/2010/main" val="35224189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Evaluer les risques tout au long de la chaine de création de valeur</a:t>
            </a:r>
          </a:p>
        </p:txBody>
      </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6" name="Rectangle 15">
            <a:extLst>
              <a:ext uri="{FF2B5EF4-FFF2-40B4-BE49-F238E27FC236}">
                <a16:creationId xmlns:a16="http://schemas.microsoft.com/office/drawing/2014/main" id="{FE60337D-B657-4764-93EC-81DEEC1597A6}"/>
              </a:ext>
            </a:extLst>
          </p:cNvPr>
          <p:cNvSpPr/>
          <p:nvPr/>
        </p:nvSpPr>
        <p:spPr>
          <a:xfrm>
            <a:off x="1944414" y="1091027"/>
            <a:ext cx="9873960" cy="477053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Identifier les dangers tout au long de la chaine de création de valeur: (9/9)</a:t>
            </a:r>
          </a:p>
          <a:p>
            <a:pPr marL="800100" marR="0" lvl="1" indent="-342900" algn="l" defTabSz="914400" rtl="0" eaLnBrk="1" fontAlgn="auto" latinLnBrk="0" hangingPunct="1">
              <a:lnSpc>
                <a:spcPct val="100000"/>
              </a:lnSpc>
              <a:spcBef>
                <a:spcPts val="0"/>
              </a:spcBef>
              <a:spcAft>
                <a:spcPts val="0"/>
              </a:spcAft>
              <a:buClrTx/>
              <a:buSzTx/>
              <a:buFont typeface="+mj-lt"/>
              <a:buAutoNum type="alphaLcParenR"/>
              <a:tabLst/>
              <a:defRPr/>
            </a:pPr>
            <a:endPar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800100" lvl="1" indent="-342900">
              <a:buFont typeface="+mj-lt"/>
              <a:buAutoNum type="alphaLcParenR" startAt="9"/>
            </a:pPr>
            <a:r>
              <a:rPr lang="fr-FR" b="1" i="1" dirty="0">
                <a:solidFill>
                  <a:srgbClr val="000000"/>
                </a:solidFill>
                <a:latin typeface="Arial" panose="020B0604020202020204" pitchFamily="34" charset="0"/>
              </a:rPr>
              <a:t>Le retour au domicile. </a:t>
            </a:r>
          </a:p>
          <a:p>
            <a:pPr marL="285750" indent="-285750">
              <a:buFont typeface="Arial" panose="020B0604020202020204" pitchFamily="34" charset="0"/>
              <a:buChar char="•"/>
            </a:pPr>
            <a:endParaRPr lang="fr-FR" dirty="0">
              <a:solidFill>
                <a:srgbClr val="000000"/>
              </a:solidFill>
              <a:latin typeface="Arial" panose="020B0604020202020204" pitchFamily="34" charset="0"/>
            </a:endParaRPr>
          </a:p>
          <a:p>
            <a:pPr marL="285750" indent="-285750">
              <a:buFont typeface="Arial" panose="020B0604020202020204" pitchFamily="34" charset="0"/>
              <a:buChar char="•"/>
            </a:pPr>
            <a:r>
              <a:rPr lang="fr-FR" dirty="0">
                <a:solidFill>
                  <a:srgbClr val="000000"/>
                </a:solidFill>
                <a:latin typeface="Arial" panose="020B0604020202020204" pitchFamily="34" charset="0"/>
              </a:rPr>
              <a:t>Un salarié peut partir avec des symptômes liés au virus,</a:t>
            </a:r>
          </a:p>
          <a:p>
            <a:pPr marL="285750" indent="-285750">
              <a:buFont typeface="Arial" panose="020B0604020202020204" pitchFamily="34" charset="0"/>
              <a:buChar char="•"/>
            </a:pPr>
            <a:endParaRPr lang="fr-FR" dirty="0">
              <a:solidFill>
                <a:srgbClr val="000000"/>
              </a:solidFill>
              <a:latin typeface="Arial" panose="020B0604020202020204" pitchFamily="34" charset="0"/>
            </a:endParaRPr>
          </a:p>
          <a:p>
            <a:pPr marL="285750" indent="-285750">
              <a:buFont typeface="Arial" panose="020B0604020202020204" pitchFamily="34" charset="0"/>
              <a:buChar char="•"/>
            </a:pPr>
            <a:r>
              <a:rPr lang="fr-FR" dirty="0">
                <a:solidFill>
                  <a:srgbClr val="000000"/>
                </a:solidFill>
                <a:latin typeface="Arial" panose="020B0604020202020204" pitchFamily="34" charset="0"/>
              </a:rPr>
              <a:t>Un client peut partir avec des symptômes liés au virus,</a:t>
            </a:r>
          </a:p>
          <a:p>
            <a:pPr marL="285750" indent="-285750">
              <a:buFont typeface="Arial" panose="020B0604020202020204" pitchFamily="34" charset="0"/>
              <a:buChar char="•"/>
            </a:pPr>
            <a:endParaRPr lang="fr-FR" dirty="0">
              <a:solidFill>
                <a:srgbClr val="000000"/>
              </a:solidFill>
              <a:latin typeface="Arial" panose="020B0604020202020204" pitchFamily="34" charset="0"/>
            </a:endParaRPr>
          </a:p>
          <a:p>
            <a:pPr marL="285750" indent="-285750">
              <a:buFont typeface="Arial" panose="020B0604020202020204" pitchFamily="34" charset="0"/>
              <a:buChar char="•"/>
            </a:pPr>
            <a:r>
              <a:rPr lang="fr-FR" dirty="0">
                <a:solidFill>
                  <a:srgbClr val="000000"/>
                </a:solidFill>
                <a:latin typeface="Arial" panose="020B0604020202020204" pitchFamily="34" charset="0"/>
              </a:rPr>
              <a:t>Un prestataire peut partir avec des symptômes liés au virus,</a:t>
            </a:r>
          </a:p>
          <a:p>
            <a:pPr marL="285750" indent="-285750">
              <a:buFont typeface="Arial" panose="020B0604020202020204" pitchFamily="34" charset="0"/>
              <a:buChar char="•"/>
            </a:pPr>
            <a:endParaRPr lang="fr-FR" dirty="0">
              <a:solidFill>
                <a:srgbClr val="000000"/>
              </a:solidFill>
              <a:latin typeface="Arial" panose="020B0604020202020204" pitchFamily="34" charset="0"/>
            </a:endParaRPr>
          </a:p>
          <a:p>
            <a:pPr marL="285750" indent="-285750">
              <a:buFont typeface="Arial" panose="020B0604020202020204" pitchFamily="34" charset="0"/>
              <a:buChar char="•"/>
            </a:pPr>
            <a:r>
              <a:rPr lang="fr-FR" dirty="0">
                <a:solidFill>
                  <a:srgbClr val="000000"/>
                </a:solidFill>
                <a:latin typeface="Arial" panose="020B0604020202020204" pitchFamily="34" charset="0"/>
              </a:rPr>
              <a:t>Un fournisseur peut partir avec des symptômes liés au virus,</a:t>
            </a:r>
          </a:p>
          <a:p>
            <a:pPr marL="285750" indent="-285750">
              <a:buFont typeface="Arial" panose="020B0604020202020204" pitchFamily="34" charset="0"/>
              <a:buChar char="•"/>
            </a:pPr>
            <a:endParaRPr lang="fr-FR" dirty="0">
              <a:solidFill>
                <a:srgbClr val="000000"/>
              </a:solidFill>
              <a:latin typeface="Arial" panose="020B0604020202020204" pitchFamily="34" charset="0"/>
            </a:endParaRPr>
          </a:p>
          <a:p>
            <a:pPr marL="285750" indent="-285750">
              <a:buFont typeface="Arial" panose="020B0604020202020204" pitchFamily="34" charset="0"/>
              <a:buChar char="•"/>
            </a:pPr>
            <a:r>
              <a:rPr lang="fr-FR" dirty="0">
                <a:solidFill>
                  <a:schemeClr val="bg1"/>
                </a:solidFill>
                <a:latin typeface="Arial" panose="020B0604020202020204" pitchFamily="34" charset="0"/>
                <a:cs typeface="Arial" panose="020B0604020202020204" pitchFamily="34" charset="0"/>
              </a:rPr>
              <a:t>Du matériel contaminé par une personne porteuse saine dans l’entreprise ou sur le chemin du retour (contact inopiné) peut être ramené au domicile.</a:t>
            </a:r>
            <a:endParaRPr lang="fr-FR" dirty="0">
              <a:solidFill>
                <a:srgbClr val="000000"/>
              </a:solidFill>
              <a:latin typeface="Arial" panose="020B0604020202020204" pitchFamily="34" charset="0"/>
            </a:endParaRPr>
          </a:p>
          <a:p>
            <a:pPr marL="285750" indent="-285750">
              <a:buFont typeface="Arial" panose="020B0604020202020204" pitchFamily="34" charset="0"/>
              <a:buChar char="•"/>
            </a:pPr>
            <a:endParaRPr lang="fr-FR" dirty="0">
              <a:solidFill>
                <a:srgbClr val="000000"/>
              </a:solidFill>
              <a:latin typeface="Arial" panose="020B0604020202020204" pitchFamily="34" charset="0"/>
            </a:endParaRPr>
          </a:p>
          <a:p>
            <a:endParaRPr lang="fr-FR" dirty="0">
              <a:solidFill>
                <a:srgbClr val="000000"/>
              </a:solidFill>
              <a:latin typeface="Arial" panose="020B0604020202020204" pitchFamily="34" charset="0"/>
            </a:endParaRPr>
          </a:p>
        </p:txBody>
      </p:sp>
      <p:sp>
        <p:nvSpPr>
          <p:cNvPr id="18" name="Ellipse 17">
            <a:extLst>
              <a:ext uri="{FF2B5EF4-FFF2-40B4-BE49-F238E27FC236}">
                <a16:creationId xmlns:a16="http://schemas.microsoft.com/office/drawing/2014/main" id="{AC7ADBD0-7A22-44F6-BD76-C1EA48CFBCEF}"/>
              </a:ext>
            </a:extLst>
          </p:cNvPr>
          <p:cNvSpPr/>
          <p:nvPr/>
        </p:nvSpPr>
        <p:spPr>
          <a:xfrm>
            <a:off x="55998" y="17871"/>
            <a:ext cx="1569704" cy="1419968"/>
          </a:xfrm>
          <a:prstGeom prst="ellipse">
            <a:avLst/>
          </a:prstGeom>
          <a:solidFill>
            <a:srgbClr val="3B43DB">
              <a:hueOff val="0"/>
              <a:satOff val="0"/>
              <a:lumOff val="0"/>
              <a:alphaOff val="0"/>
            </a:srgbClr>
          </a:solidFill>
          <a:ln w="15875" cap="rnd"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grpSp>
        <p:nvGrpSpPr>
          <p:cNvPr id="13" name="Groupe 12">
            <a:extLst>
              <a:ext uri="{FF2B5EF4-FFF2-40B4-BE49-F238E27FC236}">
                <a16:creationId xmlns:a16="http://schemas.microsoft.com/office/drawing/2014/main" id="{B89A3A66-7550-4738-8B68-3C96EBA5A1D1}"/>
              </a:ext>
            </a:extLst>
          </p:cNvPr>
          <p:cNvGrpSpPr/>
          <p:nvPr/>
        </p:nvGrpSpPr>
        <p:grpSpPr>
          <a:xfrm>
            <a:off x="30606" y="17871"/>
            <a:ext cx="1595096" cy="1522236"/>
            <a:chOff x="6261663" y="2656062"/>
            <a:chExt cx="1595096" cy="1522236"/>
          </a:xfrm>
        </p:grpSpPr>
        <p:sp>
          <p:nvSpPr>
            <p:cNvPr id="15" name="Ellipse 14">
              <a:extLst>
                <a:ext uri="{FF2B5EF4-FFF2-40B4-BE49-F238E27FC236}">
                  <a16:creationId xmlns:a16="http://schemas.microsoft.com/office/drawing/2014/main" id="{52A0DF19-41E8-41BD-9CC3-A8959AFDE61B}"/>
                </a:ext>
              </a:extLst>
            </p:cNvPr>
            <p:cNvSpPr/>
            <p:nvPr/>
          </p:nvSpPr>
          <p:spPr>
            <a:xfrm>
              <a:off x="6261663" y="2656062"/>
              <a:ext cx="1595096" cy="152223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Ellipse 4">
              <a:extLst>
                <a:ext uri="{FF2B5EF4-FFF2-40B4-BE49-F238E27FC236}">
                  <a16:creationId xmlns:a16="http://schemas.microsoft.com/office/drawing/2014/main" id="{E047EEB1-2EE0-473F-A150-C47D3A5D66C4}"/>
                </a:ext>
              </a:extLst>
            </p:cNvPr>
            <p:cNvSpPr txBox="1"/>
            <p:nvPr/>
          </p:nvSpPr>
          <p:spPr>
            <a:xfrm>
              <a:off x="6495259" y="2878988"/>
              <a:ext cx="1127904" cy="10763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fr-FR"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3- Des risques identifiés</a:t>
              </a:r>
            </a:p>
          </p:txBody>
        </p:sp>
      </p:grpSp>
    </p:spTree>
    <p:extLst>
      <p:ext uri="{BB962C8B-B14F-4D97-AF65-F5344CB8AC3E}">
        <p14:creationId xmlns:p14="http://schemas.microsoft.com/office/powerpoint/2010/main" val="19299868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Evaluer les risques tout au long de la chaine de création de valeur</a:t>
            </a:r>
          </a:p>
        </p:txBody>
      </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6" name="Rectangle 15">
            <a:extLst>
              <a:ext uri="{FF2B5EF4-FFF2-40B4-BE49-F238E27FC236}">
                <a16:creationId xmlns:a16="http://schemas.microsoft.com/office/drawing/2014/main" id="{FE60337D-B657-4764-93EC-81DEEC1597A6}"/>
              </a:ext>
            </a:extLst>
          </p:cNvPr>
          <p:cNvSpPr/>
          <p:nvPr/>
        </p:nvSpPr>
        <p:spPr>
          <a:xfrm>
            <a:off x="1944414" y="1071356"/>
            <a:ext cx="10255686" cy="54476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Identification des situations d’exposition au Coronavirus: (1/2)</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endParaRPr lang="fr-FR" b="1" i="1" dirty="0">
              <a:solidFill>
                <a:srgbClr val="000000"/>
              </a:solidFill>
              <a:latin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fr-FR" sz="180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En première approche, il est possible d’identifier les lieux où le salarié doit normalement, et en régime dégradé, se rendre. </a:t>
            </a:r>
          </a:p>
          <a:p>
            <a:endParaRPr lang="fr-FR" dirty="0">
              <a:solidFill>
                <a:srgbClr val="000000"/>
              </a:solidFill>
              <a:latin typeface="Arial" panose="020B0604020202020204" pitchFamily="34" charset="0"/>
            </a:endParaRPr>
          </a:p>
          <a:p>
            <a:r>
              <a:rPr lang="fr-FR" dirty="0">
                <a:solidFill>
                  <a:srgbClr val="000000"/>
                </a:solidFill>
                <a:latin typeface="Arial" panose="020B0604020202020204" pitchFamily="34" charset="0"/>
              </a:rPr>
              <a:t>Exemples:</a:t>
            </a:r>
          </a:p>
          <a:p>
            <a:r>
              <a:rPr lang="fr-FR" dirty="0">
                <a:solidFill>
                  <a:srgbClr val="000000"/>
                </a:solidFill>
                <a:latin typeface="Arial" panose="020B0604020202020204" pitchFamily="34" charset="0"/>
              </a:rPr>
              <a:t>- zone de production (vestiaires, zone de livraison / de stockage / de préparation / d’expéditions,…)</a:t>
            </a:r>
          </a:p>
          <a:p>
            <a:r>
              <a:rPr lang="fr-FR" dirty="0">
                <a:solidFill>
                  <a:srgbClr val="000000"/>
                </a:solidFill>
                <a:latin typeface="Arial" panose="020B0604020202020204" pitchFamily="34" charset="0"/>
              </a:rPr>
              <a:t>- zone administrative (bureaux, salle de réunion, open </a:t>
            </a:r>
            <a:r>
              <a:rPr lang="fr-FR" dirty="0" err="1">
                <a:solidFill>
                  <a:srgbClr val="000000"/>
                </a:solidFill>
                <a:latin typeface="Arial" panose="020B0604020202020204" pitchFamily="34" charset="0"/>
              </a:rPr>
              <a:t>space</a:t>
            </a:r>
            <a:r>
              <a:rPr lang="fr-FR" dirty="0">
                <a:solidFill>
                  <a:srgbClr val="000000"/>
                </a:solidFill>
                <a:latin typeface="Arial" panose="020B0604020202020204" pitchFamily="34" charset="0"/>
              </a:rPr>
              <a:t> …)</a:t>
            </a:r>
          </a:p>
          <a:p>
            <a:r>
              <a:rPr lang="fr-FR" dirty="0">
                <a:solidFill>
                  <a:srgbClr val="000000"/>
                </a:solidFill>
                <a:latin typeface="Arial" panose="020B0604020202020204" pitchFamily="34" charset="0"/>
              </a:rPr>
              <a:t>- zone collective ( restaurant, zone de pauses, ascenseurs..)</a:t>
            </a:r>
          </a:p>
          <a:p>
            <a:r>
              <a:rPr lang="fr-FR" dirty="0">
                <a:solidFill>
                  <a:srgbClr val="000000"/>
                </a:solidFill>
                <a:latin typeface="Arial" panose="020B0604020202020204" pitchFamily="34" charset="0"/>
              </a:rPr>
              <a:t>- zone accessible par personne externe ( hall d’entrée, zone d’accueil public / fournisseurs ? / clients ? …)</a:t>
            </a:r>
          </a:p>
          <a:p>
            <a:pPr marR="0" lvl="0" algn="l" defTabSz="914400" rtl="0" eaLnBrk="1" fontAlgn="auto" latinLnBrk="0" hangingPunct="1">
              <a:lnSpc>
                <a:spcPct val="100000"/>
              </a:lnSpc>
              <a:spcBef>
                <a:spcPts val="0"/>
              </a:spcBef>
              <a:spcAft>
                <a:spcPts val="0"/>
              </a:spcAft>
              <a:buClrTx/>
              <a:buSzTx/>
              <a:tabLst/>
              <a:defRPr/>
            </a:pPr>
            <a:endParaRPr kumimoji="0" lang="fr-FR" sz="180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fr-FR" sz="180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fr-FR" dirty="0">
                <a:solidFill>
                  <a:srgbClr val="000000"/>
                </a:solidFill>
                <a:latin typeface="Arial" panose="020B0604020202020204" pitchFamily="34" charset="0"/>
              </a:rPr>
              <a:t>Pour chaque lieu, il est possible de le classer en:</a:t>
            </a:r>
          </a:p>
          <a:p>
            <a:pPr marL="342900" indent="-342900">
              <a:buFontTx/>
              <a:buChar char="-"/>
            </a:pPr>
            <a:r>
              <a:rPr lang="fr-FR" sz="2000" dirty="0">
                <a:solidFill>
                  <a:srgbClr val="000000"/>
                </a:solidFill>
                <a:latin typeface="Arial" panose="020B0604020202020204" pitchFamily="34" charset="0"/>
              </a:rPr>
              <a:t> </a:t>
            </a:r>
            <a:r>
              <a:rPr lang="fr-FR" sz="2000" dirty="0">
                <a:solidFill>
                  <a:srgbClr val="FF0000"/>
                </a:solidFill>
                <a:latin typeface="Arial" panose="020B0604020202020204" pitchFamily="34" charset="0"/>
              </a:rPr>
              <a:t>R1 zone à risque potentiel </a:t>
            </a:r>
            <a:r>
              <a:rPr lang="fr-FR" sz="2000" dirty="0">
                <a:solidFill>
                  <a:schemeClr val="bg1"/>
                </a:solidFill>
                <a:latin typeface="Arial" panose="020B0604020202020204" pitchFamily="34" charset="0"/>
              </a:rPr>
              <a:t>– (beaucoup de passages, forte densité de présence, proximité des personnes…)</a:t>
            </a:r>
          </a:p>
          <a:p>
            <a:pPr marL="342900" indent="-342900">
              <a:buFontTx/>
              <a:buChar char="-"/>
            </a:pPr>
            <a:endParaRPr lang="fr-FR" sz="2000" dirty="0">
              <a:solidFill>
                <a:schemeClr val="bg1"/>
              </a:solidFill>
              <a:latin typeface="Arial" panose="020B0604020202020204" pitchFamily="34" charset="0"/>
            </a:endParaRPr>
          </a:p>
          <a:p>
            <a:pPr marL="342900" indent="-342900">
              <a:buFontTx/>
              <a:buChar char="-"/>
            </a:pPr>
            <a:r>
              <a:rPr lang="fr-FR" sz="2000" dirty="0">
                <a:solidFill>
                  <a:srgbClr val="00B050"/>
                </a:solidFill>
                <a:latin typeface="Arial" panose="020B0604020202020204" pitchFamily="34" charset="0"/>
              </a:rPr>
              <a:t>R2 zone à risque faible </a:t>
            </a:r>
            <a:r>
              <a:rPr lang="fr-FR" sz="2000" dirty="0">
                <a:solidFill>
                  <a:schemeClr val="bg1"/>
                </a:solidFill>
                <a:latin typeface="Arial" panose="020B0604020202020204" pitchFamily="34" charset="0"/>
              </a:rPr>
              <a:t>(possibilité d’isolement, absence de contacts, local vide…)</a:t>
            </a:r>
            <a:endPar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8" name="Ellipse 17">
            <a:extLst>
              <a:ext uri="{FF2B5EF4-FFF2-40B4-BE49-F238E27FC236}">
                <a16:creationId xmlns:a16="http://schemas.microsoft.com/office/drawing/2014/main" id="{AC7ADBD0-7A22-44F6-BD76-C1EA48CFBCEF}"/>
              </a:ext>
            </a:extLst>
          </p:cNvPr>
          <p:cNvSpPr/>
          <p:nvPr/>
        </p:nvSpPr>
        <p:spPr>
          <a:xfrm>
            <a:off x="55998" y="17871"/>
            <a:ext cx="1569704" cy="1419968"/>
          </a:xfrm>
          <a:prstGeom prst="ellipse">
            <a:avLst/>
          </a:prstGeom>
          <a:solidFill>
            <a:srgbClr val="3B43DB">
              <a:hueOff val="0"/>
              <a:satOff val="0"/>
              <a:lumOff val="0"/>
              <a:alphaOff val="0"/>
            </a:srgbClr>
          </a:solidFill>
          <a:ln w="15875" cap="rnd"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grpSp>
        <p:nvGrpSpPr>
          <p:cNvPr id="13" name="Groupe 12">
            <a:extLst>
              <a:ext uri="{FF2B5EF4-FFF2-40B4-BE49-F238E27FC236}">
                <a16:creationId xmlns:a16="http://schemas.microsoft.com/office/drawing/2014/main" id="{B89A3A66-7550-4738-8B68-3C96EBA5A1D1}"/>
              </a:ext>
            </a:extLst>
          </p:cNvPr>
          <p:cNvGrpSpPr/>
          <p:nvPr/>
        </p:nvGrpSpPr>
        <p:grpSpPr>
          <a:xfrm>
            <a:off x="30606" y="17871"/>
            <a:ext cx="1595096" cy="1522236"/>
            <a:chOff x="6261663" y="2656062"/>
            <a:chExt cx="1595096" cy="1522236"/>
          </a:xfrm>
        </p:grpSpPr>
        <p:sp>
          <p:nvSpPr>
            <p:cNvPr id="15" name="Ellipse 14">
              <a:extLst>
                <a:ext uri="{FF2B5EF4-FFF2-40B4-BE49-F238E27FC236}">
                  <a16:creationId xmlns:a16="http://schemas.microsoft.com/office/drawing/2014/main" id="{52A0DF19-41E8-41BD-9CC3-A8959AFDE61B}"/>
                </a:ext>
              </a:extLst>
            </p:cNvPr>
            <p:cNvSpPr/>
            <p:nvPr/>
          </p:nvSpPr>
          <p:spPr>
            <a:xfrm>
              <a:off x="6261663" y="2656062"/>
              <a:ext cx="1595096" cy="152223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Ellipse 4">
              <a:extLst>
                <a:ext uri="{FF2B5EF4-FFF2-40B4-BE49-F238E27FC236}">
                  <a16:creationId xmlns:a16="http://schemas.microsoft.com/office/drawing/2014/main" id="{E047EEB1-2EE0-473F-A150-C47D3A5D66C4}"/>
                </a:ext>
              </a:extLst>
            </p:cNvPr>
            <p:cNvSpPr txBox="1"/>
            <p:nvPr/>
          </p:nvSpPr>
          <p:spPr>
            <a:xfrm>
              <a:off x="6495259" y="2878988"/>
              <a:ext cx="1127904" cy="10763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fr-FR"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3- Des risques identifiés</a:t>
              </a:r>
            </a:p>
          </p:txBody>
        </p:sp>
      </p:grpSp>
    </p:spTree>
    <p:extLst>
      <p:ext uri="{BB962C8B-B14F-4D97-AF65-F5344CB8AC3E}">
        <p14:creationId xmlns:p14="http://schemas.microsoft.com/office/powerpoint/2010/main" val="19285435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Evaluer les risques tout au long de la chaine de création de valeur</a:t>
            </a:r>
          </a:p>
        </p:txBody>
      </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6" name="Rectangle 15">
            <a:extLst>
              <a:ext uri="{FF2B5EF4-FFF2-40B4-BE49-F238E27FC236}">
                <a16:creationId xmlns:a16="http://schemas.microsoft.com/office/drawing/2014/main" id="{FE60337D-B657-4764-93EC-81DEEC1597A6}"/>
              </a:ext>
            </a:extLst>
          </p:cNvPr>
          <p:cNvSpPr/>
          <p:nvPr/>
        </p:nvSpPr>
        <p:spPr>
          <a:xfrm>
            <a:off x="1944414" y="1071356"/>
            <a:ext cx="10191588" cy="58785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lvl="0" indent="-342900">
              <a:buFont typeface="+mj-lt"/>
              <a:buAutoNum type="arabicPeriod" startAt="2"/>
              <a:defRPr/>
            </a:pPr>
            <a:r>
              <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Identification des situations d’exposition au </a:t>
            </a:r>
            <a:r>
              <a:rPr lang="fr-FR" b="1" i="1" dirty="0">
                <a:solidFill>
                  <a:srgbClr val="000000"/>
                </a:solidFill>
                <a:latin typeface="Arial" panose="020B0604020202020204" pitchFamily="34" charset="0"/>
              </a:rPr>
              <a:t>Coronavirus : </a:t>
            </a:r>
            <a:r>
              <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(2/2)</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endParaRPr lang="fr-FR" sz="1000" b="1" i="1" dirty="0">
              <a:solidFill>
                <a:srgbClr val="000000"/>
              </a:solidFill>
              <a:latin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fr-FR" sz="180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Pour une approche plus détaillée, pour chacune des phases ci-après, identifier les situations d’exposition possibles:</a:t>
            </a:r>
          </a:p>
          <a:p>
            <a:pPr marL="452438" lvl="1" indent="-363538">
              <a:buFont typeface="+mj-lt"/>
              <a:buAutoNum type="alphaLcParenR"/>
            </a:pPr>
            <a:r>
              <a:rPr lang="fr-FR" dirty="0">
                <a:solidFill>
                  <a:srgbClr val="000000"/>
                </a:solidFill>
                <a:latin typeface="Arial" panose="020B0604020202020204" pitchFamily="34" charset="0"/>
              </a:rPr>
              <a:t>Départ du salarié de son domicile (exemple: la salarié embrasse son épouse malade du virus et se contamine),</a:t>
            </a:r>
          </a:p>
          <a:p>
            <a:pPr marL="452438" lvl="1" indent="-363538">
              <a:buFont typeface="+mj-lt"/>
              <a:buAutoNum type="alphaLcParenR"/>
            </a:pPr>
            <a:r>
              <a:rPr lang="fr-FR" dirty="0">
                <a:solidFill>
                  <a:srgbClr val="000000"/>
                </a:solidFill>
                <a:latin typeface="Arial" panose="020B0604020202020204" pitchFamily="34" charset="0"/>
              </a:rPr>
              <a:t>L’accès à l’entreprise (exemple: le salarié sert la main d’un collègue porteur sain), </a:t>
            </a:r>
          </a:p>
          <a:p>
            <a:pPr marL="452438" lvl="1" indent="-363538">
              <a:buFont typeface="+mj-lt"/>
              <a:buAutoNum type="alphaLcParenR"/>
            </a:pPr>
            <a:r>
              <a:rPr lang="fr-FR" dirty="0">
                <a:solidFill>
                  <a:srgbClr val="000000"/>
                </a:solidFill>
                <a:latin typeface="Arial" panose="020B0604020202020204" pitchFamily="34" charset="0"/>
              </a:rPr>
              <a:t>La prise de travail (exemple: le salarié touche le placard contaminé par un collègue malade),</a:t>
            </a:r>
          </a:p>
          <a:p>
            <a:pPr marL="452438" lvl="1" indent="-363538">
              <a:buFont typeface="+mj-lt"/>
              <a:buAutoNum type="alphaLcParenR"/>
            </a:pPr>
            <a:r>
              <a:rPr lang="fr-FR" dirty="0">
                <a:solidFill>
                  <a:srgbClr val="000000"/>
                </a:solidFill>
                <a:latin typeface="Arial" panose="020B0604020202020204" pitchFamily="34" charset="0"/>
              </a:rPr>
              <a:t>Le travail (exemple: le salarié prend la suite au poste d’un collègue ayant développé des symptômes et touche la machine non nettoyée qu’il avait utilisée et contaminée),</a:t>
            </a:r>
          </a:p>
          <a:p>
            <a:pPr marL="452438" lvl="1" indent="-363538">
              <a:buFont typeface="+mj-lt"/>
              <a:buAutoNum type="alphaLcParenR"/>
            </a:pPr>
            <a:r>
              <a:rPr lang="fr-FR" dirty="0">
                <a:solidFill>
                  <a:srgbClr val="000000"/>
                </a:solidFill>
                <a:latin typeface="Arial" panose="020B0604020202020204" pitchFamily="34" charset="0"/>
              </a:rPr>
              <a:t>La pause méridienne (le salarié dans la file au restaurant d’entreprise est atteint au visage par l’éternuement d’un collègue malade),</a:t>
            </a:r>
          </a:p>
          <a:p>
            <a:pPr marL="452438" lvl="1" indent="-363538">
              <a:buFont typeface="+mj-lt"/>
              <a:buAutoNum type="alphaLcParenR"/>
            </a:pPr>
            <a:r>
              <a:rPr lang="fr-FR" dirty="0">
                <a:solidFill>
                  <a:srgbClr val="000000"/>
                </a:solidFill>
                <a:latin typeface="Arial" panose="020B0604020202020204" pitchFamily="34" charset="0"/>
              </a:rPr>
              <a:t>La reprise du travail (exemple: le salarié se rend aux toilettes avant la reprise et se contamine avec un essuie-main serviette enrouleur non condamnée et utilisé juste avant par un collègue malade),</a:t>
            </a:r>
          </a:p>
          <a:p>
            <a:pPr marL="452438" lvl="1" indent="-363538">
              <a:buFont typeface="+mj-lt"/>
              <a:buAutoNum type="alphaLcParenR"/>
            </a:pPr>
            <a:r>
              <a:rPr lang="fr-FR" dirty="0">
                <a:solidFill>
                  <a:srgbClr val="000000"/>
                </a:solidFill>
                <a:latin typeface="Arial" panose="020B0604020202020204" pitchFamily="34" charset="0"/>
              </a:rPr>
              <a:t>La fin du travail (exemple: : le salarié sert la main d’un collègue porteur sain), </a:t>
            </a:r>
          </a:p>
          <a:p>
            <a:pPr marL="452438" lvl="1" indent="-363538">
              <a:buFont typeface="+mj-lt"/>
              <a:buAutoNum type="alphaLcParenR"/>
            </a:pPr>
            <a:r>
              <a:rPr lang="fr-FR" dirty="0">
                <a:solidFill>
                  <a:srgbClr val="000000"/>
                </a:solidFill>
                <a:latin typeface="Arial" panose="020B0604020202020204" pitchFamily="34" charset="0"/>
              </a:rPr>
              <a:t>La sortie de l’entreprise (exemple: le salarié fait la bise à une personne du service administratif qu’il connait, laquelle est porteuse du virus).</a:t>
            </a:r>
          </a:p>
          <a:p>
            <a:pPr marL="452438" lvl="1" indent="-363538">
              <a:buFont typeface="+mj-lt"/>
              <a:buAutoNum type="alphaLcParenR"/>
            </a:pPr>
            <a:r>
              <a:rPr lang="fr-FR" dirty="0">
                <a:solidFill>
                  <a:srgbClr val="000000"/>
                </a:solidFill>
                <a:latin typeface="Arial" panose="020B0604020202020204" pitchFamily="34" charset="0"/>
              </a:rPr>
              <a:t>Le retour au domicile (exemple: le salarié embrasse ses enfants, alors qu’il s’est contaminé dans le métro par un passager qui a perdu l’équilibre et qui s’est rattrapé à ses mains).</a:t>
            </a:r>
            <a:endPar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8" name="Ellipse 17">
            <a:extLst>
              <a:ext uri="{FF2B5EF4-FFF2-40B4-BE49-F238E27FC236}">
                <a16:creationId xmlns:a16="http://schemas.microsoft.com/office/drawing/2014/main" id="{AC7ADBD0-7A22-44F6-BD76-C1EA48CFBCEF}"/>
              </a:ext>
            </a:extLst>
          </p:cNvPr>
          <p:cNvSpPr/>
          <p:nvPr/>
        </p:nvSpPr>
        <p:spPr>
          <a:xfrm>
            <a:off x="55998" y="17871"/>
            <a:ext cx="1569704" cy="1419968"/>
          </a:xfrm>
          <a:prstGeom prst="ellipse">
            <a:avLst/>
          </a:prstGeom>
          <a:solidFill>
            <a:srgbClr val="3B43DB">
              <a:hueOff val="0"/>
              <a:satOff val="0"/>
              <a:lumOff val="0"/>
              <a:alphaOff val="0"/>
            </a:srgbClr>
          </a:solidFill>
          <a:ln w="15875" cap="rnd"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grpSp>
        <p:nvGrpSpPr>
          <p:cNvPr id="13" name="Groupe 12">
            <a:extLst>
              <a:ext uri="{FF2B5EF4-FFF2-40B4-BE49-F238E27FC236}">
                <a16:creationId xmlns:a16="http://schemas.microsoft.com/office/drawing/2014/main" id="{B89A3A66-7550-4738-8B68-3C96EBA5A1D1}"/>
              </a:ext>
            </a:extLst>
          </p:cNvPr>
          <p:cNvGrpSpPr/>
          <p:nvPr/>
        </p:nvGrpSpPr>
        <p:grpSpPr>
          <a:xfrm>
            <a:off x="30606" y="17871"/>
            <a:ext cx="1595096" cy="1522236"/>
            <a:chOff x="6261663" y="2656062"/>
            <a:chExt cx="1595096" cy="1522236"/>
          </a:xfrm>
        </p:grpSpPr>
        <p:sp>
          <p:nvSpPr>
            <p:cNvPr id="15" name="Ellipse 14">
              <a:extLst>
                <a:ext uri="{FF2B5EF4-FFF2-40B4-BE49-F238E27FC236}">
                  <a16:creationId xmlns:a16="http://schemas.microsoft.com/office/drawing/2014/main" id="{52A0DF19-41E8-41BD-9CC3-A8959AFDE61B}"/>
                </a:ext>
              </a:extLst>
            </p:cNvPr>
            <p:cNvSpPr/>
            <p:nvPr/>
          </p:nvSpPr>
          <p:spPr>
            <a:xfrm>
              <a:off x="6261663" y="2656062"/>
              <a:ext cx="1595096" cy="152223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Ellipse 4">
              <a:extLst>
                <a:ext uri="{FF2B5EF4-FFF2-40B4-BE49-F238E27FC236}">
                  <a16:creationId xmlns:a16="http://schemas.microsoft.com/office/drawing/2014/main" id="{E047EEB1-2EE0-473F-A150-C47D3A5D66C4}"/>
                </a:ext>
              </a:extLst>
            </p:cNvPr>
            <p:cNvSpPr txBox="1"/>
            <p:nvPr/>
          </p:nvSpPr>
          <p:spPr>
            <a:xfrm>
              <a:off x="6495259" y="2878988"/>
              <a:ext cx="1127904" cy="10763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fr-FR"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3- Des risques identifiés</a:t>
              </a:r>
            </a:p>
          </p:txBody>
        </p:sp>
      </p:grpSp>
    </p:spTree>
    <p:extLst>
      <p:ext uri="{BB962C8B-B14F-4D97-AF65-F5344CB8AC3E}">
        <p14:creationId xmlns:p14="http://schemas.microsoft.com/office/powerpoint/2010/main" val="3716593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Chacun est acteur de sa santé et de celle des autres</a:t>
            </a:r>
          </a:p>
        </p:txBody>
      </p:sp>
      <p:grpSp>
        <p:nvGrpSpPr>
          <p:cNvPr id="11" name="Groupe 10">
            <a:extLst>
              <a:ext uri="{FF2B5EF4-FFF2-40B4-BE49-F238E27FC236}">
                <a16:creationId xmlns:a16="http://schemas.microsoft.com/office/drawing/2014/main" id="{4A6CB5E2-872B-4F0B-8572-06F76F9374A7}"/>
              </a:ext>
            </a:extLst>
          </p:cNvPr>
          <p:cNvGrpSpPr/>
          <p:nvPr/>
        </p:nvGrpSpPr>
        <p:grpSpPr>
          <a:xfrm>
            <a:off x="129979" y="0"/>
            <a:ext cx="1513490" cy="1506660"/>
            <a:chOff x="4075473" y="-76114"/>
            <a:chExt cx="1513490" cy="1506660"/>
          </a:xfrm>
        </p:grpSpPr>
        <p:sp>
          <p:nvSpPr>
            <p:cNvPr id="12" name="Ellipse 11">
              <a:extLst>
                <a:ext uri="{FF2B5EF4-FFF2-40B4-BE49-F238E27FC236}">
                  <a16:creationId xmlns:a16="http://schemas.microsoft.com/office/drawing/2014/main" id="{7060FD75-41A2-41C2-AA30-165D259571AF}"/>
                </a:ext>
              </a:extLst>
            </p:cNvPr>
            <p:cNvSpPr/>
            <p:nvPr/>
          </p:nvSpPr>
          <p:spPr>
            <a:xfrm>
              <a:off x="4075473" y="-76114"/>
              <a:ext cx="1513490" cy="150666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Ellipse 4">
              <a:extLst>
                <a:ext uri="{FF2B5EF4-FFF2-40B4-BE49-F238E27FC236}">
                  <a16:creationId xmlns:a16="http://schemas.microsoft.com/office/drawing/2014/main" id="{6B4482A9-506B-4175-A7C5-2CD590735612}"/>
                </a:ext>
              </a:extLst>
            </p:cNvPr>
            <p:cNvSpPr txBox="1"/>
            <p:nvPr/>
          </p:nvSpPr>
          <p:spPr>
            <a:xfrm>
              <a:off x="4297118" y="144531"/>
              <a:ext cx="1070200" cy="10653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Arial" panose="020B0604020202020204" pitchFamily="34" charset="0"/>
                  <a:cs typeface="Arial" panose="020B0604020202020204" pitchFamily="34" charset="0"/>
                </a:rPr>
                <a:t>1- Des salariés-citoyens exposés à la pandémie</a:t>
              </a:r>
            </a:p>
          </p:txBody>
        </p:sp>
      </p:gr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3" name="Rectangle 2">
            <a:extLst>
              <a:ext uri="{FF2B5EF4-FFF2-40B4-BE49-F238E27FC236}">
                <a16:creationId xmlns:a16="http://schemas.microsoft.com/office/drawing/2014/main" id="{D1966AD0-1251-4AC8-9BF9-B604F2E28245}"/>
              </a:ext>
            </a:extLst>
          </p:cNvPr>
          <p:cNvSpPr/>
          <p:nvPr/>
        </p:nvSpPr>
        <p:spPr>
          <a:xfrm>
            <a:off x="1944414" y="2652600"/>
            <a:ext cx="6096000" cy="615553"/>
          </a:xfrm>
          <a:prstGeom prst="rect">
            <a:avLst/>
          </a:prstGeom>
        </p:spPr>
        <p:txBody>
          <a:bodyPr>
            <a:spAutoFit/>
          </a:bodyPr>
          <a:lstStyle/>
          <a:p>
            <a:endParaRPr lang="fr-FR" sz="1600" dirty="0">
              <a:solidFill>
                <a:srgbClr val="000000"/>
              </a:solidFill>
              <a:latin typeface="Arial" panose="020B0604020202020204" pitchFamily="34" charset="0"/>
            </a:endParaRPr>
          </a:p>
          <a:p>
            <a:r>
              <a:rPr lang="fr-FR" b="1" i="1" dirty="0">
                <a:solidFill>
                  <a:srgbClr val="000000"/>
                </a:solidFill>
                <a:latin typeface="Arial" panose="020B0604020202020204" pitchFamily="34" charset="0"/>
              </a:rPr>
              <a:t>2. Respect strict du confinement </a:t>
            </a:r>
            <a:endParaRPr lang="fr-FR" dirty="0">
              <a:solidFill>
                <a:srgbClr val="000000"/>
              </a:solidFill>
              <a:latin typeface="Arial" panose="020B0604020202020204" pitchFamily="34" charset="0"/>
            </a:endParaRPr>
          </a:p>
        </p:txBody>
      </p:sp>
      <p:sp>
        <p:nvSpPr>
          <p:cNvPr id="5" name="Rectangle 4">
            <a:extLst>
              <a:ext uri="{FF2B5EF4-FFF2-40B4-BE49-F238E27FC236}">
                <a16:creationId xmlns:a16="http://schemas.microsoft.com/office/drawing/2014/main" id="{01A7B4C0-A8F6-4E64-964D-FAA61E6D5D27}"/>
              </a:ext>
            </a:extLst>
          </p:cNvPr>
          <p:cNvSpPr/>
          <p:nvPr/>
        </p:nvSpPr>
        <p:spPr>
          <a:xfrm>
            <a:off x="1944414" y="3719092"/>
            <a:ext cx="8965324" cy="615553"/>
          </a:xfrm>
          <a:prstGeom prst="rect">
            <a:avLst/>
          </a:prstGeom>
        </p:spPr>
        <p:txBody>
          <a:bodyPr wrap="square">
            <a:spAutoFit/>
          </a:bodyPr>
          <a:lstStyle/>
          <a:p>
            <a:endParaRPr lang="fr-FR" sz="1600" dirty="0">
              <a:solidFill>
                <a:srgbClr val="000000"/>
              </a:solidFill>
              <a:latin typeface="Arial" panose="020B0604020202020204" pitchFamily="34" charset="0"/>
            </a:endParaRPr>
          </a:p>
          <a:p>
            <a:r>
              <a:rPr lang="fr-FR" b="1" i="1" dirty="0">
                <a:solidFill>
                  <a:srgbClr val="000000"/>
                </a:solidFill>
                <a:latin typeface="Arial" panose="020B0604020202020204" pitchFamily="34" charset="0"/>
              </a:rPr>
              <a:t>3.  Application des mesures barrières et de distanciation sociale </a:t>
            </a:r>
            <a:endParaRPr lang="fr-FR" dirty="0">
              <a:solidFill>
                <a:srgbClr val="000000"/>
              </a:solidFill>
              <a:latin typeface="Arial" panose="020B0604020202020204" pitchFamily="34" charset="0"/>
            </a:endParaRPr>
          </a:p>
        </p:txBody>
      </p:sp>
      <p:sp>
        <p:nvSpPr>
          <p:cNvPr id="6" name="Rectangle 5">
            <a:extLst>
              <a:ext uri="{FF2B5EF4-FFF2-40B4-BE49-F238E27FC236}">
                <a16:creationId xmlns:a16="http://schemas.microsoft.com/office/drawing/2014/main" id="{46BBFACF-9B75-4E94-A4BB-F655EB8F6E6E}"/>
              </a:ext>
            </a:extLst>
          </p:cNvPr>
          <p:cNvSpPr/>
          <p:nvPr/>
        </p:nvSpPr>
        <p:spPr>
          <a:xfrm>
            <a:off x="1944414" y="4918081"/>
            <a:ext cx="8776138" cy="615553"/>
          </a:xfrm>
          <a:prstGeom prst="rect">
            <a:avLst/>
          </a:prstGeom>
        </p:spPr>
        <p:txBody>
          <a:bodyPr wrap="square">
            <a:spAutoFit/>
          </a:bodyPr>
          <a:lstStyle/>
          <a:p>
            <a:endParaRPr lang="fr-FR" sz="1600" dirty="0">
              <a:solidFill>
                <a:srgbClr val="000000"/>
              </a:solidFill>
              <a:latin typeface="Arial" panose="020B0604020202020204" pitchFamily="34" charset="0"/>
            </a:endParaRPr>
          </a:p>
          <a:p>
            <a:r>
              <a:rPr lang="fr-FR" b="1" i="1" dirty="0">
                <a:solidFill>
                  <a:srgbClr val="000000"/>
                </a:solidFill>
                <a:latin typeface="Arial" panose="020B0604020202020204" pitchFamily="34" charset="0"/>
              </a:rPr>
              <a:t>4. Savoir dans quelle catégorie de personne se situer </a:t>
            </a:r>
            <a:endParaRPr lang="fr-FR" dirty="0">
              <a:solidFill>
                <a:srgbClr val="000000"/>
              </a:solidFill>
              <a:latin typeface="Arial" panose="020B0604020202020204" pitchFamily="34" charset="0"/>
            </a:endParaRPr>
          </a:p>
        </p:txBody>
      </p:sp>
      <p:sp>
        <p:nvSpPr>
          <p:cNvPr id="15" name="Rectangle 14">
            <a:extLst>
              <a:ext uri="{FF2B5EF4-FFF2-40B4-BE49-F238E27FC236}">
                <a16:creationId xmlns:a16="http://schemas.microsoft.com/office/drawing/2014/main" id="{A24B6E67-9BE8-4C1F-B9FD-A8BE3F5A73EA}"/>
              </a:ext>
            </a:extLst>
          </p:cNvPr>
          <p:cNvSpPr/>
          <p:nvPr/>
        </p:nvSpPr>
        <p:spPr>
          <a:xfrm>
            <a:off x="1944414" y="1402130"/>
            <a:ext cx="6096000" cy="615553"/>
          </a:xfrm>
          <a:prstGeom prst="rect">
            <a:avLst/>
          </a:prstGeom>
        </p:spPr>
        <p:txBody>
          <a:bodyPr>
            <a:spAutoFit/>
          </a:bodyPr>
          <a:lstStyle/>
          <a:p>
            <a:endParaRPr lang="fr-FR" sz="1600" dirty="0">
              <a:solidFill>
                <a:srgbClr val="000000"/>
              </a:solidFill>
              <a:latin typeface="Arial" panose="020B0604020202020204" pitchFamily="34" charset="0"/>
            </a:endParaRPr>
          </a:p>
          <a:p>
            <a:r>
              <a:rPr lang="fr-FR" b="1" i="1" dirty="0">
                <a:solidFill>
                  <a:srgbClr val="000000"/>
                </a:solidFill>
                <a:latin typeface="Arial" panose="020B0604020202020204" pitchFamily="34" charset="0"/>
              </a:rPr>
              <a:t>1. Le Covid19, c’est quoi? </a:t>
            </a:r>
            <a:endParaRPr lang="fr-FR" dirty="0">
              <a:solidFill>
                <a:srgbClr val="000000"/>
              </a:solidFill>
              <a:latin typeface="Arial" panose="020B0604020202020204" pitchFamily="34" charset="0"/>
            </a:endParaRPr>
          </a:p>
        </p:txBody>
      </p:sp>
    </p:spTree>
    <p:extLst>
      <p:ext uri="{BB962C8B-B14F-4D97-AF65-F5344CB8AC3E}">
        <p14:creationId xmlns:p14="http://schemas.microsoft.com/office/powerpoint/2010/main" val="37830357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Evaluer les risques tout au long de la chaine de création de valeur</a:t>
            </a:r>
          </a:p>
        </p:txBody>
      </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6" name="Rectangle 15">
            <a:extLst>
              <a:ext uri="{FF2B5EF4-FFF2-40B4-BE49-F238E27FC236}">
                <a16:creationId xmlns:a16="http://schemas.microsoft.com/office/drawing/2014/main" id="{FE60337D-B657-4764-93EC-81DEEC1597A6}"/>
              </a:ext>
            </a:extLst>
          </p:cNvPr>
          <p:cNvSpPr/>
          <p:nvPr/>
        </p:nvSpPr>
        <p:spPr>
          <a:xfrm>
            <a:off x="1944414" y="1071356"/>
            <a:ext cx="9983384" cy="504753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Evaluation des risques</a:t>
            </a:r>
          </a:p>
          <a:p>
            <a:pPr marR="0" lvl="0" algn="l" defTabSz="914400" rtl="0" eaLnBrk="1" fontAlgn="auto" latinLnBrk="0" hangingPunct="1">
              <a:lnSpc>
                <a:spcPct val="100000"/>
              </a:lnSpc>
              <a:spcBef>
                <a:spcPts val="0"/>
              </a:spcBef>
              <a:spcAft>
                <a:spcPts val="0"/>
              </a:spcAft>
              <a:buClrTx/>
              <a:buSzTx/>
              <a:tabLst/>
              <a:defRPr/>
            </a:pPr>
            <a:endParaRPr lang="fr-FR" b="1" i="1" dirty="0">
              <a:solidFill>
                <a:srgbClr val="000000"/>
              </a:solidFill>
              <a:latin typeface="Arial" panose="020B0604020202020204" pitchFamily="34" charset="0"/>
            </a:endParaRPr>
          </a:p>
          <a:p>
            <a:pPr marL="0" lvl="2"/>
            <a:r>
              <a:rPr lang="fr-FR" b="1" dirty="0">
                <a:solidFill>
                  <a:schemeClr val="bg1"/>
                </a:solidFill>
                <a:latin typeface="Arial" panose="020B0604020202020204" pitchFamily="34" charset="0"/>
                <a:cs typeface="Arial" panose="020B0604020202020204" pitchFamily="34" charset="0"/>
              </a:rPr>
              <a:t>En première approche</a:t>
            </a:r>
            <a:r>
              <a:rPr lang="fr-FR" dirty="0">
                <a:solidFill>
                  <a:schemeClr val="bg1"/>
                </a:solidFill>
                <a:latin typeface="Arial" panose="020B0604020202020204" pitchFamily="34" charset="0"/>
                <a:cs typeface="Arial" panose="020B0604020202020204" pitchFamily="34" charset="0"/>
              </a:rPr>
              <a:t>, pour l’entreprise, il est possible d’identifier les personnes qui:</a:t>
            </a:r>
          </a:p>
          <a:p>
            <a:pPr marL="285750" lvl="2" indent="-285750">
              <a:buFont typeface="Wingdings" panose="05000000000000000000" pitchFamily="2" charset="2"/>
              <a:buChar char="§"/>
            </a:pPr>
            <a:r>
              <a:rPr lang="fr-FR" dirty="0">
                <a:solidFill>
                  <a:schemeClr val="bg1"/>
                </a:solidFill>
                <a:latin typeface="Arial" panose="020B0604020202020204" pitchFamily="34" charset="0"/>
                <a:cs typeface="Arial" panose="020B0604020202020204" pitchFamily="34" charset="0"/>
              </a:rPr>
              <a:t>occupent les fonctions vitales de l’entreprise,</a:t>
            </a:r>
          </a:p>
          <a:p>
            <a:pPr marL="285750" lvl="2" indent="-285750">
              <a:buFont typeface="Wingdings" panose="05000000000000000000" pitchFamily="2" charset="2"/>
              <a:buChar char="§"/>
            </a:pPr>
            <a:r>
              <a:rPr lang="fr-FR" dirty="0">
                <a:solidFill>
                  <a:schemeClr val="bg1"/>
                </a:solidFill>
                <a:latin typeface="Arial" panose="020B0604020202020204" pitchFamily="34" charset="0"/>
                <a:cs typeface="Arial" panose="020B0604020202020204" pitchFamily="34" charset="0"/>
              </a:rPr>
              <a:t>peuvent faire du télé travail,</a:t>
            </a:r>
          </a:p>
          <a:p>
            <a:pPr marL="285750" lvl="2" indent="-285750">
              <a:buFont typeface="Wingdings" panose="05000000000000000000" pitchFamily="2" charset="2"/>
              <a:buChar char="§"/>
            </a:pPr>
            <a:r>
              <a:rPr lang="fr-FR" dirty="0">
                <a:solidFill>
                  <a:schemeClr val="bg1"/>
                </a:solidFill>
                <a:latin typeface="Arial" panose="020B0604020202020204" pitchFamily="34" charset="0"/>
                <a:cs typeface="Arial" panose="020B0604020202020204" pitchFamily="34" charset="0"/>
              </a:rPr>
              <a:t>sont susceptibles de garder des enfants,</a:t>
            </a:r>
          </a:p>
          <a:p>
            <a:pPr marL="285750" lvl="2" indent="-285750">
              <a:buFont typeface="Wingdings" panose="05000000000000000000" pitchFamily="2" charset="2"/>
              <a:buChar char="§"/>
            </a:pPr>
            <a:r>
              <a:rPr lang="fr-FR" dirty="0">
                <a:solidFill>
                  <a:schemeClr val="bg1"/>
                </a:solidFill>
                <a:latin typeface="Arial" panose="020B0604020202020204" pitchFamily="34" charset="0"/>
                <a:cs typeface="Arial" panose="020B0604020202020204" pitchFamily="34" charset="0"/>
              </a:rPr>
              <a:t>sont dites à risques, </a:t>
            </a:r>
          </a:p>
          <a:p>
            <a:pPr marL="285750" lvl="2" indent="-285750">
              <a:buFont typeface="Wingdings" panose="05000000000000000000" pitchFamily="2" charset="2"/>
              <a:buChar char="§"/>
            </a:pPr>
            <a:r>
              <a:rPr lang="fr-FR" dirty="0">
                <a:solidFill>
                  <a:schemeClr val="bg1"/>
                </a:solidFill>
                <a:latin typeface="Arial" panose="020B0604020202020204" pitchFamily="34" charset="0"/>
                <a:cs typeface="Arial" panose="020B0604020202020204" pitchFamily="34" charset="0"/>
              </a:rPr>
              <a:t>sont dites « fragiles » </a:t>
            </a:r>
          </a:p>
          <a:p>
            <a:pPr marL="285750" lvl="2" indent="-285750">
              <a:buFont typeface="Wingdings" panose="05000000000000000000" pitchFamily="2" charset="2"/>
              <a:buChar char="§"/>
            </a:pPr>
            <a:endParaRPr lang="fr-FR" dirty="0">
              <a:solidFill>
                <a:schemeClr val="bg1"/>
              </a:solidFill>
              <a:latin typeface="Arial" panose="020B0604020202020204" pitchFamily="34" charset="0"/>
              <a:cs typeface="Arial" panose="020B0604020202020204" pitchFamily="34" charset="0"/>
            </a:endParaRPr>
          </a:p>
          <a:p>
            <a:pPr marL="0" lvl="2"/>
            <a:r>
              <a:rPr lang="fr-FR" dirty="0">
                <a:solidFill>
                  <a:schemeClr val="bg1"/>
                </a:solidFill>
                <a:latin typeface="Arial" panose="020B0604020202020204" pitchFamily="34" charset="0"/>
                <a:cs typeface="Arial" panose="020B0604020202020204" pitchFamily="34" charset="0"/>
              </a:rPr>
              <a:t>et croiser ces informations avec leur présence ou non (exposition) dans des zones à risque identifiées précédemment (R1 ou R2) et d’apprécier le risque encouru.</a:t>
            </a:r>
            <a:endParaRPr lang="fr-FR" b="1" dirty="0">
              <a:solidFill>
                <a:srgbClr val="002060"/>
              </a:solidFill>
              <a:latin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fr-FR" dirty="0">
              <a:solidFill>
                <a:srgbClr val="000000"/>
              </a:solidFill>
              <a:latin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fr-FR" b="1" dirty="0">
              <a:solidFill>
                <a:srgbClr val="000000"/>
              </a:solidFill>
              <a:latin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lang="fr-FR" b="1" dirty="0">
                <a:solidFill>
                  <a:srgbClr val="000000"/>
                </a:solidFill>
                <a:latin typeface="Arial" panose="020B0604020202020204" pitchFamily="34" charset="0"/>
              </a:rPr>
              <a:t>Pour une approche plus détaillée</a:t>
            </a:r>
            <a:r>
              <a:rPr lang="fr-FR" dirty="0">
                <a:solidFill>
                  <a:srgbClr val="000000"/>
                </a:solidFill>
                <a:latin typeface="Arial" panose="020B0604020202020204" pitchFamily="34" charset="0"/>
              </a:rPr>
              <a:t>, pour chaque situation identifiée tout au long de la chaine de création de valeur, et pour chaque danger présent, évaluer le risque de contamination en utilisant la méthode d’EVRP de l’entreprise.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8" name="Ellipse 17">
            <a:extLst>
              <a:ext uri="{FF2B5EF4-FFF2-40B4-BE49-F238E27FC236}">
                <a16:creationId xmlns:a16="http://schemas.microsoft.com/office/drawing/2014/main" id="{AC7ADBD0-7A22-44F6-BD76-C1EA48CFBCEF}"/>
              </a:ext>
            </a:extLst>
          </p:cNvPr>
          <p:cNvSpPr/>
          <p:nvPr/>
        </p:nvSpPr>
        <p:spPr>
          <a:xfrm>
            <a:off x="55998" y="17871"/>
            <a:ext cx="1569704" cy="1419968"/>
          </a:xfrm>
          <a:prstGeom prst="ellipse">
            <a:avLst/>
          </a:prstGeom>
          <a:solidFill>
            <a:srgbClr val="3B43DB">
              <a:hueOff val="0"/>
              <a:satOff val="0"/>
              <a:lumOff val="0"/>
              <a:alphaOff val="0"/>
            </a:srgbClr>
          </a:solidFill>
          <a:ln w="15875" cap="rnd"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grpSp>
        <p:nvGrpSpPr>
          <p:cNvPr id="13" name="Groupe 12">
            <a:extLst>
              <a:ext uri="{FF2B5EF4-FFF2-40B4-BE49-F238E27FC236}">
                <a16:creationId xmlns:a16="http://schemas.microsoft.com/office/drawing/2014/main" id="{B89A3A66-7550-4738-8B68-3C96EBA5A1D1}"/>
              </a:ext>
            </a:extLst>
          </p:cNvPr>
          <p:cNvGrpSpPr/>
          <p:nvPr/>
        </p:nvGrpSpPr>
        <p:grpSpPr>
          <a:xfrm>
            <a:off x="30606" y="17871"/>
            <a:ext cx="1595096" cy="1522236"/>
            <a:chOff x="6261663" y="2656062"/>
            <a:chExt cx="1595096" cy="1522236"/>
          </a:xfrm>
        </p:grpSpPr>
        <p:sp>
          <p:nvSpPr>
            <p:cNvPr id="15" name="Ellipse 14">
              <a:extLst>
                <a:ext uri="{FF2B5EF4-FFF2-40B4-BE49-F238E27FC236}">
                  <a16:creationId xmlns:a16="http://schemas.microsoft.com/office/drawing/2014/main" id="{52A0DF19-41E8-41BD-9CC3-A8959AFDE61B}"/>
                </a:ext>
              </a:extLst>
            </p:cNvPr>
            <p:cNvSpPr/>
            <p:nvPr/>
          </p:nvSpPr>
          <p:spPr>
            <a:xfrm>
              <a:off x="6261663" y="2656062"/>
              <a:ext cx="1595096" cy="152223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Ellipse 4">
              <a:extLst>
                <a:ext uri="{FF2B5EF4-FFF2-40B4-BE49-F238E27FC236}">
                  <a16:creationId xmlns:a16="http://schemas.microsoft.com/office/drawing/2014/main" id="{E047EEB1-2EE0-473F-A150-C47D3A5D66C4}"/>
                </a:ext>
              </a:extLst>
            </p:cNvPr>
            <p:cNvSpPr txBox="1"/>
            <p:nvPr/>
          </p:nvSpPr>
          <p:spPr>
            <a:xfrm>
              <a:off x="6495259" y="2878988"/>
              <a:ext cx="1127904" cy="10763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fr-FR"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3- Des risques identifiés</a:t>
              </a:r>
            </a:p>
          </p:txBody>
        </p:sp>
      </p:grpSp>
    </p:spTree>
    <p:extLst>
      <p:ext uri="{BB962C8B-B14F-4D97-AF65-F5344CB8AC3E}">
        <p14:creationId xmlns:p14="http://schemas.microsoft.com/office/powerpoint/2010/main" val="1262558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Evaluer les risques tout au long de la chaine de création de valeur</a:t>
            </a:r>
          </a:p>
        </p:txBody>
      </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6" name="Rectangle 15">
            <a:extLst>
              <a:ext uri="{FF2B5EF4-FFF2-40B4-BE49-F238E27FC236}">
                <a16:creationId xmlns:a16="http://schemas.microsoft.com/office/drawing/2014/main" id="{FE60337D-B657-4764-93EC-81DEEC1597A6}"/>
              </a:ext>
            </a:extLst>
          </p:cNvPr>
          <p:cNvSpPr/>
          <p:nvPr/>
        </p:nvSpPr>
        <p:spPr>
          <a:xfrm>
            <a:off x="1944414" y="1071356"/>
            <a:ext cx="8776138" cy="3416320"/>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endPar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4"/>
              <a:tabLst/>
              <a:defRPr/>
            </a:pPr>
            <a:r>
              <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Mise à jour du DUER</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4"/>
              <a:tabLst/>
              <a:defRPr/>
            </a:pPr>
            <a:endParaRPr lang="fr-FR" dirty="0">
              <a:solidFill>
                <a:srgbClr val="000000"/>
              </a:solidFill>
              <a:latin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fr-FR" sz="180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Le résultat de cette évaluation des risques est reportée dans le DUER de l’entreprise. </a:t>
            </a:r>
          </a:p>
          <a:p>
            <a:pPr marR="0" lvl="0" algn="l" defTabSz="914400" rtl="0" eaLnBrk="1" fontAlgn="auto" latinLnBrk="0" hangingPunct="1">
              <a:lnSpc>
                <a:spcPct val="100000"/>
              </a:lnSpc>
              <a:spcBef>
                <a:spcPts val="0"/>
              </a:spcBef>
              <a:spcAft>
                <a:spcPts val="0"/>
              </a:spcAft>
              <a:buClrTx/>
              <a:buSzTx/>
              <a:tabLst/>
              <a:defRPr/>
            </a:pPr>
            <a:endParaRPr kumimoji="0" lang="fr-FR" sz="180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fr-FR" sz="180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Faire apparaitre dans le DUER, sinon le plan d’action, a minima le lien avec les actions de prévention et de protection prises qui découlent de l’EVRP est  une bonne pratique.</a:t>
            </a:r>
          </a:p>
          <a:p>
            <a:pPr marR="0" lvl="0" algn="l" defTabSz="914400" rtl="0" eaLnBrk="1" fontAlgn="auto" latinLnBrk="0" hangingPunct="1">
              <a:lnSpc>
                <a:spcPct val="100000"/>
              </a:lnSpc>
              <a:spcBef>
                <a:spcPts val="0"/>
              </a:spcBef>
              <a:spcAft>
                <a:spcPts val="0"/>
              </a:spcAft>
              <a:buClrTx/>
              <a:buSzTx/>
              <a:tabLst/>
              <a:defRPr/>
            </a:pPr>
            <a:endPar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4"/>
              <a:tabLst/>
              <a:defRPr/>
            </a:pPr>
            <a:endPar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8" name="Ellipse 17">
            <a:extLst>
              <a:ext uri="{FF2B5EF4-FFF2-40B4-BE49-F238E27FC236}">
                <a16:creationId xmlns:a16="http://schemas.microsoft.com/office/drawing/2014/main" id="{AC7ADBD0-7A22-44F6-BD76-C1EA48CFBCEF}"/>
              </a:ext>
            </a:extLst>
          </p:cNvPr>
          <p:cNvSpPr/>
          <p:nvPr/>
        </p:nvSpPr>
        <p:spPr>
          <a:xfrm>
            <a:off x="55998" y="17871"/>
            <a:ext cx="1569704" cy="1419968"/>
          </a:xfrm>
          <a:prstGeom prst="ellipse">
            <a:avLst/>
          </a:prstGeom>
          <a:solidFill>
            <a:srgbClr val="3B43DB">
              <a:hueOff val="0"/>
              <a:satOff val="0"/>
              <a:lumOff val="0"/>
              <a:alphaOff val="0"/>
            </a:srgbClr>
          </a:solidFill>
          <a:ln w="15875" cap="rnd"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grpSp>
        <p:nvGrpSpPr>
          <p:cNvPr id="13" name="Groupe 12">
            <a:extLst>
              <a:ext uri="{FF2B5EF4-FFF2-40B4-BE49-F238E27FC236}">
                <a16:creationId xmlns:a16="http://schemas.microsoft.com/office/drawing/2014/main" id="{B89A3A66-7550-4738-8B68-3C96EBA5A1D1}"/>
              </a:ext>
            </a:extLst>
          </p:cNvPr>
          <p:cNvGrpSpPr/>
          <p:nvPr/>
        </p:nvGrpSpPr>
        <p:grpSpPr>
          <a:xfrm>
            <a:off x="30606" y="17871"/>
            <a:ext cx="1595096" cy="1522236"/>
            <a:chOff x="6261663" y="2656062"/>
            <a:chExt cx="1595096" cy="1522236"/>
          </a:xfrm>
        </p:grpSpPr>
        <p:sp>
          <p:nvSpPr>
            <p:cNvPr id="15" name="Ellipse 14">
              <a:extLst>
                <a:ext uri="{FF2B5EF4-FFF2-40B4-BE49-F238E27FC236}">
                  <a16:creationId xmlns:a16="http://schemas.microsoft.com/office/drawing/2014/main" id="{52A0DF19-41E8-41BD-9CC3-A8959AFDE61B}"/>
                </a:ext>
              </a:extLst>
            </p:cNvPr>
            <p:cNvSpPr/>
            <p:nvPr/>
          </p:nvSpPr>
          <p:spPr>
            <a:xfrm>
              <a:off x="6261663" y="2656062"/>
              <a:ext cx="1595096" cy="152223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Ellipse 4">
              <a:extLst>
                <a:ext uri="{FF2B5EF4-FFF2-40B4-BE49-F238E27FC236}">
                  <a16:creationId xmlns:a16="http://schemas.microsoft.com/office/drawing/2014/main" id="{E047EEB1-2EE0-473F-A150-C47D3A5D66C4}"/>
                </a:ext>
              </a:extLst>
            </p:cNvPr>
            <p:cNvSpPr txBox="1"/>
            <p:nvPr/>
          </p:nvSpPr>
          <p:spPr>
            <a:xfrm>
              <a:off x="6495259" y="2878988"/>
              <a:ext cx="1127904" cy="10763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fr-FR"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3- Des risques identifiés</a:t>
              </a:r>
            </a:p>
          </p:txBody>
        </p:sp>
      </p:grpSp>
    </p:spTree>
    <p:extLst>
      <p:ext uri="{BB962C8B-B14F-4D97-AF65-F5344CB8AC3E}">
        <p14:creationId xmlns:p14="http://schemas.microsoft.com/office/powerpoint/2010/main" val="2227051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Agir pour travailler et produire en toute SST</a:t>
            </a:r>
          </a:p>
        </p:txBody>
      </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6" name="Rectangle 15">
            <a:extLst>
              <a:ext uri="{FF2B5EF4-FFF2-40B4-BE49-F238E27FC236}">
                <a16:creationId xmlns:a16="http://schemas.microsoft.com/office/drawing/2014/main" id="{FE60337D-B657-4764-93EC-81DEEC1597A6}"/>
              </a:ext>
            </a:extLst>
          </p:cNvPr>
          <p:cNvSpPr/>
          <p:nvPr/>
        </p:nvSpPr>
        <p:spPr>
          <a:xfrm>
            <a:off x="1944414" y="1091023"/>
            <a:ext cx="8776138" cy="3108543"/>
          </a:xfrm>
          <a:prstGeom prst="rect">
            <a:avLst/>
          </a:prstGeom>
        </p:spPr>
        <p:txBody>
          <a:bodyPr wrap="square">
            <a:spAutoFit/>
          </a:bodyPr>
          <a:lstStyle/>
          <a:p>
            <a:endParaRPr lang="fr-FR" sz="1600" dirty="0">
              <a:solidFill>
                <a:srgbClr val="000000"/>
              </a:solidFill>
              <a:latin typeface="Arial" panose="020B0604020202020204" pitchFamily="34" charset="0"/>
            </a:endParaRPr>
          </a:p>
          <a:p>
            <a:pPr marL="342900" indent="-342900">
              <a:buFont typeface="+mj-lt"/>
              <a:buAutoNum type="arabicPeriod"/>
            </a:pPr>
            <a:r>
              <a:rPr lang="fr-FR" b="1" i="1" dirty="0">
                <a:solidFill>
                  <a:srgbClr val="000000"/>
                </a:solidFill>
                <a:latin typeface="Arial" panose="020B0604020202020204" pitchFamily="34" charset="0"/>
              </a:rPr>
              <a:t>Mesures de prévention et de protection à prendre pour maitriser les risques évalués tout au long de la chaine de création de valeur</a:t>
            </a:r>
          </a:p>
          <a:p>
            <a:pPr marL="342900" indent="-342900">
              <a:buFont typeface="+mj-lt"/>
              <a:buAutoNum type="arabicPeriod"/>
            </a:pPr>
            <a:endParaRPr lang="fr-FR" b="1" i="1" dirty="0">
              <a:solidFill>
                <a:srgbClr val="000000"/>
              </a:solidFill>
              <a:latin typeface="Arial" panose="020B0604020202020204" pitchFamily="34" charset="0"/>
            </a:endParaRPr>
          </a:p>
          <a:p>
            <a:pPr marL="342900" indent="-342900">
              <a:buFont typeface="+mj-lt"/>
              <a:buAutoNum type="arabicPeriod"/>
            </a:pPr>
            <a:r>
              <a:rPr lang="fr-FR" b="1" i="1" dirty="0">
                <a:solidFill>
                  <a:srgbClr val="000000"/>
                </a:solidFill>
                <a:latin typeface="Arial" panose="020B0604020202020204" pitchFamily="34" charset="0"/>
              </a:rPr>
              <a:t>Révision des procédures de travail concernées, </a:t>
            </a:r>
          </a:p>
          <a:p>
            <a:pPr marL="342900" indent="-342900">
              <a:buFont typeface="+mj-lt"/>
              <a:buAutoNum type="arabicPeriod"/>
            </a:pPr>
            <a:endParaRPr lang="fr-FR" b="1" i="1" dirty="0">
              <a:solidFill>
                <a:srgbClr val="000000"/>
              </a:solidFill>
              <a:latin typeface="Arial" panose="020B0604020202020204" pitchFamily="34" charset="0"/>
            </a:endParaRPr>
          </a:p>
          <a:p>
            <a:pPr marL="342900" indent="-342900">
              <a:buFont typeface="+mj-lt"/>
              <a:buAutoNum type="arabicPeriod"/>
            </a:pPr>
            <a:r>
              <a:rPr lang="fr-FR" b="1" i="1" dirty="0">
                <a:solidFill>
                  <a:srgbClr val="000000"/>
                </a:solidFill>
                <a:latin typeface="Arial" panose="020B0604020202020204" pitchFamily="34" charset="0"/>
              </a:rPr>
              <a:t>Emission de recommandations pour ce qui concerne le domicile et le trajet.</a:t>
            </a:r>
          </a:p>
          <a:p>
            <a:pPr marL="342900" indent="-342900">
              <a:buFont typeface="+mj-lt"/>
              <a:buAutoNum type="arabicPeriod"/>
            </a:pPr>
            <a:endParaRPr lang="fr-FR" b="1" i="1" dirty="0">
              <a:solidFill>
                <a:srgbClr val="000000"/>
              </a:solidFill>
              <a:latin typeface="Arial" panose="020B0604020202020204" pitchFamily="34" charset="0"/>
            </a:endParaRPr>
          </a:p>
          <a:p>
            <a:pPr marL="342900" indent="-342900">
              <a:buFont typeface="+mj-lt"/>
              <a:buAutoNum type="arabicPeriod"/>
            </a:pPr>
            <a:r>
              <a:rPr lang="fr-FR" b="1" i="1" dirty="0">
                <a:solidFill>
                  <a:srgbClr val="000000"/>
                </a:solidFill>
                <a:latin typeface="Arial" panose="020B0604020202020204" pitchFamily="34" charset="0"/>
              </a:rPr>
              <a:t>Gestion des salariés présentant des symptômes ou malades au travail</a:t>
            </a:r>
          </a:p>
          <a:p>
            <a:pPr marL="342900" indent="-342900">
              <a:buFont typeface="+mj-lt"/>
              <a:buAutoNum type="arabicPeriod"/>
            </a:pPr>
            <a:endParaRPr lang="fr-FR" b="1" i="1" dirty="0">
              <a:solidFill>
                <a:srgbClr val="000000"/>
              </a:solidFill>
              <a:latin typeface="Arial" panose="020B0604020202020204" pitchFamily="34" charset="0"/>
            </a:endParaRPr>
          </a:p>
          <a:p>
            <a:endParaRPr lang="fr-FR" b="1" i="1" dirty="0">
              <a:solidFill>
                <a:srgbClr val="000000"/>
              </a:solidFill>
              <a:latin typeface="Arial" panose="020B0604020202020204" pitchFamily="34" charset="0"/>
            </a:endParaRPr>
          </a:p>
        </p:txBody>
      </p:sp>
      <p:sp>
        <p:nvSpPr>
          <p:cNvPr id="18" name="Ellipse 17">
            <a:extLst>
              <a:ext uri="{FF2B5EF4-FFF2-40B4-BE49-F238E27FC236}">
                <a16:creationId xmlns:a16="http://schemas.microsoft.com/office/drawing/2014/main" id="{AC7ADBD0-7A22-44F6-BD76-C1EA48CFBCEF}"/>
              </a:ext>
            </a:extLst>
          </p:cNvPr>
          <p:cNvSpPr/>
          <p:nvPr/>
        </p:nvSpPr>
        <p:spPr>
          <a:xfrm>
            <a:off x="55998" y="17871"/>
            <a:ext cx="1569704" cy="1419968"/>
          </a:xfrm>
          <a:prstGeom prst="ellipse">
            <a:avLst/>
          </a:prstGeom>
          <a:solidFill>
            <a:srgbClr val="3B43DB">
              <a:hueOff val="0"/>
              <a:satOff val="0"/>
              <a:lumOff val="0"/>
              <a:alphaOff val="0"/>
            </a:srgbClr>
          </a:solidFill>
          <a:ln w="15875" cap="rnd"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grpSp>
        <p:nvGrpSpPr>
          <p:cNvPr id="17" name="Groupe 16">
            <a:extLst>
              <a:ext uri="{FF2B5EF4-FFF2-40B4-BE49-F238E27FC236}">
                <a16:creationId xmlns:a16="http://schemas.microsoft.com/office/drawing/2014/main" id="{0C4065C4-C553-4D2A-9090-D95661ADF572}"/>
              </a:ext>
            </a:extLst>
          </p:cNvPr>
          <p:cNvGrpSpPr/>
          <p:nvPr/>
        </p:nvGrpSpPr>
        <p:grpSpPr>
          <a:xfrm>
            <a:off x="60767" y="17871"/>
            <a:ext cx="1560165" cy="1447870"/>
            <a:chOff x="5043234" y="4200931"/>
            <a:chExt cx="1560165" cy="1447870"/>
          </a:xfrm>
        </p:grpSpPr>
        <p:sp>
          <p:nvSpPr>
            <p:cNvPr id="19" name="Ellipse 18">
              <a:extLst>
                <a:ext uri="{FF2B5EF4-FFF2-40B4-BE49-F238E27FC236}">
                  <a16:creationId xmlns:a16="http://schemas.microsoft.com/office/drawing/2014/main" id="{125C8296-4228-42C7-8256-E72C38D67CDC}"/>
                </a:ext>
              </a:extLst>
            </p:cNvPr>
            <p:cNvSpPr/>
            <p:nvPr/>
          </p:nvSpPr>
          <p:spPr>
            <a:xfrm>
              <a:off x="5043234" y="4200931"/>
              <a:ext cx="1560165" cy="144787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Ellipse 4">
              <a:extLst>
                <a:ext uri="{FF2B5EF4-FFF2-40B4-BE49-F238E27FC236}">
                  <a16:creationId xmlns:a16="http://schemas.microsoft.com/office/drawing/2014/main" id="{0853501C-7150-4F73-8453-6DA1EDB2A926}"/>
                </a:ext>
              </a:extLst>
            </p:cNvPr>
            <p:cNvSpPr txBox="1"/>
            <p:nvPr/>
          </p:nvSpPr>
          <p:spPr>
            <a:xfrm>
              <a:off x="5271715" y="4412967"/>
              <a:ext cx="1103203" cy="10237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622300">
                <a:lnSpc>
                  <a:spcPct val="90000"/>
                </a:lnSpc>
                <a:spcBef>
                  <a:spcPct val="0"/>
                </a:spcBef>
                <a:spcAft>
                  <a:spcPct val="35000"/>
                </a:spcAft>
              </a:pPr>
              <a:r>
                <a:rPr lang="fr-FR" sz="1400" kern="1200" dirty="0">
                  <a:latin typeface="Arial" panose="020B0604020202020204" pitchFamily="34" charset="0"/>
                  <a:cs typeface="Arial" panose="020B0604020202020204" pitchFamily="34" charset="0"/>
                </a:rPr>
                <a:t>4- </a:t>
              </a:r>
              <a:r>
                <a:rPr lang="fr-FR" sz="1400" dirty="0">
                  <a:latin typeface="Arial" panose="020B0604020202020204" pitchFamily="34" charset="0"/>
                  <a:cs typeface="Arial" panose="020B0604020202020204" pitchFamily="34" charset="0"/>
                </a:rPr>
                <a:t>Des mesures de prévention et de protection de circonstance</a:t>
              </a:r>
              <a:endParaRPr lang="fr-FR" sz="1400"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547280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Agir pour travailler et produire en toute SST</a:t>
            </a:r>
          </a:p>
        </p:txBody>
      </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6" name="Rectangle 15">
            <a:extLst>
              <a:ext uri="{FF2B5EF4-FFF2-40B4-BE49-F238E27FC236}">
                <a16:creationId xmlns:a16="http://schemas.microsoft.com/office/drawing/2014/main" id="{FE60337D-B657-4764-93EC-81DEEC1597A6}"/>
              </a:ext>
            </a:extLst>
          </p:cNvPr>
          <p:cNvSpPr/>
          <p:nvPr/>
        </p:nvSpPr>
        <p:spPr>
          <a:xfrm>
            <a:off x="1944414" y="1100854"/>
            <a:ext cx="9958338" cy="5447645"/>
          </a:xfrm>
          <a:prstGeom prst="rect">
            <a:avLst/>
          </a:prstGeom>
        </p:spPr>
        <p:txBody>
          <a:bodyPr wrap="square">
            <a:spAutoFit/>
          </a:bodyPr>
          <a:lstStyle/>
          <a:p>
            <a:endParaRPr lang="fr-FR" sz="1600" dirty="0">
              <a:solidFill>
                <a:srgbClr val="000000"/>
              </a:solidFill>
              <a:latin typeface="Arial" panose="020B0604020202020204" pitchFamily="34" charset="0"/>
            </a:endParaRPr>
          </a:p>
          <a:p>
            <a:pPr marL="342900" indent="-342900">
              <a:buFont typeface="+mj-lt"/>
              <a:buAutoNum type="arabicPeriod"/>
            </a:pPr>
            <a:r>
              <a:rPr lang="fr-FR" b="1" i="1" dirty="0">
                <a:solidFill>
                  <a:srgbClr val="000000"/>
                </a:solidFill>
                <a:latin typeface="Arial" panose="020B0604020202020204" pitchFamily="34" charset="0"/>
              </a:rPr>
              <a:t>Mesures de prévention et de protection à prendre pour maitriser les risques évalués tout au long de la chaine de création de valeur (1/11)</a:t>
            </a:r>
          </a:p>
          <a:p>
            <a:pPr marL="342900" indent="-342900">
              <a:buFont typeface="+mj-lt"/>
              <a:buAutoNum type="arabicPeriod"/>
            </a:pPr>
            <a:endParaRPr lang="fr-FR" b="1" i="1" dirty="0">
              <a:solidFill>
                <a:srgbClr val="000000"/>
              </a:solidFill>
              <a:latin typeface="Arial" panose="020B0604020202020204" pitchFamily="34" charset="0"/>
            </a:endParaRPr>
          </a:p>
          <a:p>
            <a:pPr marL="800100" lvl="1" indent="-342900">
              <a:buFont typeface="+mj-lt"/>
              <a:buAutoNum type="alphaLcParenR"/>
              <a:defRPr/>
            </a:pPr>
            <a:r>
              <a:rPr lang="fr-FR" b="1" i="1" dirty="0">
                <a:solidFill>
                  <a:srgbClr val="000000"/>
                </a:solidFill>
                <a:latin typeface="Arial" panose="020B0604020202020204" pitchFamily="34" charset="0"/>
              </a:rPr>
              <a:t>Avant de quitter son domicile:</a:t>
            </a:r>
          </a:p>
          <a:p>
            <a:pPr lvl="0">
              <a:defRPr/>
            </a:pPr>
            <a:endParaRPr lang="fr-FR" sz="800" dirty="0">
              <a:solidFill>
                <a:schemeClr val="bg1"/>
              </a:solidFill>
              <a:latin typeface="Arial" panose="020B0604020202020204" pitchFamily="34" charset="0"/>
              <a:cs typeface="Arial" panose="020B0604020202020204" pitchFamily="34" charset="0"/>
            </a:endParaRPr>
          </a:p>
          <a:p>
            <a:pPr lvl="0">
              <a:defRPr/>
            </a:pPr>
            <a:r>
              <a:rPr lang="fr-FR" dirty="0">
                <a:solidFill>
                  <a:schemeClr val="bg1"/>
                </a:solidFill>
                <a:latin typeface="Arial" panose="020B0604020202020204" pitchFamily="34" charset="0"/>
                <a:cs typeface="Arial" panose="020B0604020202020204" pitchFamily="34" charset="0"/>
              </a:rPr>
              <a:t>Le salarié prend sa température avant de partir:</a:t>
            </a:r>
          </a:p>
          <a:p>
            <a:pPr marL="285750" marR="0" lvl="2" indent="-285750" fontAlgn="auto">
              <a:lnSpc>
                <a:spcPct val="100000"/>
              </a:lnSpc>
              <a:spcBef>
                <a:spcPts val="0"/>
              </a:spcBef>
              <a:spcAft>
                <a:spcPts val="0"/>
              </a:spcAft>
              <a:buClrTx/>
              <a:buSzTx/>
              <a:buFont typeface="Wingdings" panose="05000000000000000000" pitchFamily="2" charset="2"/>
              <a:buChar char="§"/>
              <a:tabLst/>
              <a:defRPr/>
            </a:pPr>
            <a:r>
              <a:rPr lang="fr-FR" dirty="0">
                <a:solidFill>
                  <a:schemeClr val="bg1"/>
                </a:solidFill>
                <a:latin typeface="Arial" panose="020B0604020202020204" pitchFamily="34" charset="0"/>
                <a:cs typeface="Arial" panose="020B0604020202020204" pitchFamily="34" charset="0"/>
              </a:rPr>
              <a:t>Il a de la température (&gt; 38°)</a:t>
            </a:r>
          </a:p>
          <a:p>
            <a:pPr marL="742950" marR="0" lvl="3" indent="-285750" fontAlgn="auto">
              <a:lnSpc>
                <a:spcPct val="100000"/>
              </a:lnSpc>
              <a:spcBef>
                <a:spcPts val="0"/>
              </a:spcBef>
              <a:spcAft>
                <a:spcPts val="0"/>
              </a:spcAft>
              <a:buClrTx/>
              <a:buSzTx/>
              <a:buFont typeface="Wingdings" panose="05000000000000000000" pitchFamily="2" charset="2"/>
              <a:buChar char="à"/>
              <a:tabLst/>
              <a:defRPr/>
            </a:pPr>
            <a:r>
              <a:rPr lang="fr-FR" b="1" dirty="0">
                <a:solidFill>
                  <a:schemeClr val="bg1"/>
                </a:solidFill>
                <a:latin typeface="Arial" panose="020B0604020202020204" pitchFamily="34" charset="0"/>
                <a:cs typeface="Arial" panose="020B0604020202020204" pitchFamily="34" charset="0"/>
                <a:sym typeface="Wingdings" panose="05000000000000000000" pitchFamily="2" charset="2"/>
              </a:rPr>
              <a:t>il reste chez lui</a:t>
            </a:r>
            <a:r>
              <a:rPr lang="fr-FR" dirty="0">
                <a:solidFill>
                  <a:schemeClr val="bg1"/>
                </a:solidFill>
                <a:latin typeface="Arial" panose="020B0604020202020204" pitchFamily="34" charset="0"/>
                <a:cs typeface="Arial" panose="020B0604020202020204" pitchFamily="34" charset="0"/>
                <a:sym typeface="Wingdings" panose="05000000000000000000" pitchFamily="2" charset="2"/>
              </a:rPr>
              <a:t>, prévient son employeur et suit les consignes gouvernementales en vigueur pour se protéger, protéger ses proches et engager les procédures administratives adéquates,</a:t>
            </a:r>
          </a:p>
          <a:p>
            <a:pPr marL="457200" marR="0" lvl="3" fontAlgn="auto">
              <a:lnSpc>
                <a:spcPct val="100000"/>
              </a:lnSpc>
              <a:spcBef>
                <a:spcPts val="0"/>
              </a:spcBef>
              <a:spcAft>
                <a:spcPts val="0"/>
              </a:spcAft>
              <a:buClrTx/>
              <a:buSzTx/>
              <a:tabLst/>
              <a:defRPr/>
            </a:pPr>
            <a:endParaRPr lang="fr-FR" dirty="0">
              <a:solidFill>
                <a:schemeClr val="bg1"/>
              </a:solidFill>
              <a:latin typeface="Arial" panose="020B0604020202020204" pitchFamily="34" charset="0"/>
              <a:cs typeface="Arial" panose="020B0604020202020204" pitchFamily="34" charset="0"/>
              <a:sym typeface="Wingdings" panose="05000000000000000000" pitchFamily="2" charset="2"/>
            </a:endParaRPr>
          </a:p>
          <a:p>
            <a:pPr marL="285750" marR="0" lvl="2" indent="-285750" fontAlgn="auto">
              <a:lnSpc>
                <a:spcPct val="100000"/>
              </a:lnSpc>
              <a:spcBef>
                <a:spcPts val="0"/>
              </a:spcBef>
              <a:spcAft>
                <a:spcPts val="0"/>
              </a:spcAft>
              <a:buClrTx/>
              <a:buSzTx/>
              <a:buFont typeface="Wingdings" panose="05000000000000000000" pitchFamily="2" charset="2"/>
              <a:buChar char="§"/>
              <a:tabLst/>
              <a:defRPr/>
            </a:pPr>
            <a:r>
              <a:rPr lang="fr-FR" dirty="0">
                <a:solidFill>
                  <a:schemeClr val="bg1"/>
                </a:solidFill>
                <a:latin typeface="Arial" panose="020B0604020202020204" pitchFamily="34" charset="0"/>
                <a:cs typeface="Arial" panose="020B0604020202020204" pitchFamily="34" charset="0"/>
                <a:sym typeface="Wingdings" panose="05000000000000000000" pitchFamily="2" charset="2"/>
              </a:rPr>
              <a:t>Il n’a pas de température, </a:t>
            </a:r>
            <a:r>
              <a:rPr lang="fr-FR" b="1" dirty="0">
                <a:solidFill>
                  <a:schemeClr val="bg1"/>
                </a:solidFill>
                <a:latin typeface="Arial" panose="020B0604020202020204" pitchFamily="34" charset="0"/>
                <a:cs typeface="Arial" panose="020B0604020202020204" pitchFamily="34" charset="0"/>
                <a:sym typeface="Wingdings" panose="05000000000000000000" pitchFamily="2" charset="2"/>
              </a:rPr>
              <a:t>ET</a:t>
            </a:r>
            <a:r>
              <a:rPr lang="fr-FR" dirty="0">
                <a:solidFill>
                  <a:schemeClr val="bg1"/>
                </a:solidFill>
                <a:latin typeface="Arial" panose="020B0604020202020204" pitchFamily="34" charset="0"/>
                <a:cs typeface="Arial" panose="020B0604020202020204" pitchFamily="34" charset="0"/>
                <a:sym typeface="Wingdings" panose="05000000000000000000" pitchFamily="2" charset="2"/>
              </a:rPr>
              <a:t> n’éprouve et ne présente aucun autres symptômes du Covid19:</a:t>
            </a:r>
          </a:p>
          <a:p>
            <a:pPr marL="742950" lvl="3" indent="-285750">
              <a:buFont typeface="Wingdings" panose="05000000000000000000" pitchFamily="2" charset="2"/>
              <a:buChar char="ü"/>
            </a:pPr>
            <a:r>
              <a:rPr lang="fr-FR" dirty="0">
                <a:solidFill>
                  <a:schemeClr val="bg1"/>
                </a:solidFill>
                <a:latin typeface="Arial" panose="020B0604020202020204" pitchFamily="34" charset="0"/>
                <a:cs typeface="Arial" panose="020B0604020202020204" pitchFamily="34" charset="0"/>
                <a:sym typeface="Wingdings" panose="05000000000000000000" pitchFamily="2" charset="2"/>
              </a:rPr>
              <a:t>Pas de toux,</a:t>
            </a:r>
          </a:p>
          <a:p>
            <a:pPr marL="742950" lvl="3" indent="-285750">
              <a:buFont typeface="Wingdings" panose="05000000000000000000" pitchFamily="2" charset="2"/>
              <a:buChar char="ü"/>
            </a:pPr>
            <a:r>
              <a:rPr lang="fr-FR" dirty="0">
                <a:solidFill>
                  <a:schemeClr val="bg1"/>
                </a:solidFill>
                <a:latin typeface="Arial" panose="020B0604020202020204" pitchFamily="34" charset="0"/>
                <a:cs typeface="Arial" panose="020B0604020202020204" pitchFamily="34" charset="0"/>
                <a:sym typeface="Wingdings" panose="05000000000000000000" pitchFamily="2" charset="2"/>
              </a:rPr>
              <a:t>Pas de caractère fébrile (courbatures,…)</a:t>
            </a:r>
          </a:p>
          <a:p>
            <a:pPr marL="742950" lvl="3" indent="-285750">
              <a:buFont typeface="Wingdings" panose="05000000000000000000" pitchFamily="2" charset="2"/>
              <a:buChar char="ü"/>
            </a:pPr>
            <a:r>
              <a:rPr lang="fr-FR" dirty="0">
                <a:solidFill>
                  <a:schemeClr val="bg1"/>
                </a:solidFill>
                <a:latin typeface="Arial" panose="020B0604020202020204" pitchFamily="34" charset="0"/>
                <a:cs typeface="Arial" panose="020B0604020202020204" pitchFamily="34" charset="0"/>
                <a:sym typeface="Wingdings" panose="05000000000000000000" pitchFamily="2" charset="2"/>
              </a:rPr>
              <a:t>Pas de gêne respiratoire,</a:t>
            </a:r>
          </a:p>
          <a:p>
            <a:pPr marL="742950" lvl="3" indent="-285750">
              <a:buFont typeface="Wingdings" panose="05000000000000000000" pitchFamily="2" charset="2"/>
              <a:buChar char="ü"/>
            </a:pPr>
            <a:r>
              <a:rPr lang="fr-FR" dirty="0">
                <a:solidFill>
                  <a:schemeClr val="bg1"/>
                </a:solidFill>
                <a:latin typeface="Arial" panose="020B0604020202020204" pitchFamily="34" charset="0"/>
                <a:cs typeface="Arial" panose="020B0604020202020204" pitchFamily="34" charset="0"/>
                <a:sym typeface="Wingdings" panose="05000000000000000000" pitchFamily="2" charset="2"/>
              </a:rPr>
              <a:t>Pas de perte de gout ou d’odorat</a:t>
            </a:r>
          </a:p>
          <a:p>
            <a:pPr marL="457200" lvl="3"/>
            <a:r>
              <a:rPr lang="fr-FR" b="1" dirty="0">
                <a:solidFill>
                  <a:schemeClr val="bg1"/>
                </a:solidFill>
                <a:latin typeface="Arial" panose="020B0604020202020204" pitchFamily="34" charset="0"/>
                <a:cs typeface="Arial" panose="020B0604020202020204" pitchFamily="34" charset="0"/>
                <a:sym typeface="Wingdings" panose="05000000000000000000" pitchFamily="2" charset="2"/>
              </a:rPr>
              <a:t> il peut se rendre au travail </a:t>
            </a:r>
            <a:r>
              <a:rPr lang="fr-FR" dirty="0">
                <a:solidFill>
                  <a:schemeClr val="bg1"/>
                </a:solidFill>
                <a:latin typeface="Arial" panose="020B0604020202020204" pitchFamily="34" charset="0"/>
                <a:cs typeface="Arial" panose="020B0604020202020204" pitchFamily="34" charset="0"/>
                <a:sym typeface="Wingdings" panose="05000000000000000000" pitchFamily="2" charset="2"/>
              </a:rPr>
              <a:t>en disposant de la ou des attestations réglementaires en vigueur (personnelle et /ou de son entreprise), en prenant soin d’éviter tout contact avec un danger (pas de covoiturage par exemple).</a:t>
            </a:r>
            <a:endParaRPr lang="fr-FR" b="1" i="1" dirty="0">
              <a:solidFill>
                <a:srgbClr val="000000"/>
              </a:solidFill>
              <a:latin typeface="Arial" panose="020B0604020202020204" pitchFamily="34" charset="0"/>
            </a:endParaRPr>
          </a:p>
        </p:txBody>
      </p:sp>
      <p:sp>
        <p:nvSpPr>
          <p:cNvPr id="18" name="Ellipse 17">
            <a:extLst>
              <a:ext uri="{FF2B5EF4-FFF2-40B4-BE49-F238E27FC236}">
                <a16:creationId xmlns:a16="http://schemas.microsoft.com/office/drawing/2014/main" id="{AC7ADBD0-7A22-44F6-BD76-C1EA48CFBCEF}"/>
              </a:ext>
            </a:extLst>
          </p:cNvPr>
          <p:cNvSpPr/>
          <p:nvPr/>
        </p:nvSpPr>
        <p:spPr>
          <a:xfrm>
            <a:off x="55998" y="17871"/>
            <a:ext cx="1569704" cy="1419968"/>
          </a:xfrm>
          <a:prstGeom prst="ellipse">
            <a:avLst/>
          </a:prstGeom>
          <a:solidFill>
            <a:srgbClr val="3B43DB">
              <a:hueOff val="0"/>
              <a:satOff val="0"/>
              <a:lumOff val="0"/>
              <a:alphaOff val="0"/>
            </a:srgbClr>
          </a:solidFill>
          <a:ln w="15875" cap="rnd"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grpSp>
        <p:nvGrpSpPr>
          <p:cNvPr id="17" name="Groupe 16">
            <a:extLst>
              <a:ext uri="{FF2B5EF4-FFF2-40B4-BE49-F238E27FC236}">
                <a16:creationId xmlns:a16="http://schemas.microsoft.com/office/drawing/2014/main" id="{0C4065C4-C553-4D2A-9090-D95661ADF572}"/>
              </a:ext>
            </a:extLst>
          </p:cNvPr>
          <p:cNvGrpSpPr/>
          <p:nvPr/>
        </p:nvGrpSpPr>
        <p:grpSpPr>
          <a:xfrm>
            <a:off x="60767" y="17871"/>
            <a:ext cx="1560165" cy="1447870"/>
            <a:chOff x="5043234" y="4200931"/>
            <a:chExt cx="1560165" cy="1447870"/>
          </a:xfrm>
        </p:grpSpPr>
        <p:sp>
          <p:nvSpPr>
            <p:cNvPr id="19" name="Ellipse 18">
              <a:extLst>
                <a:ext uri="{FF2B5EF4-FFF2-40B4-BE49-F238E27FC236}">
                  <a16:creationId xmlns:a16="http://schemas.microsoft.com/office/drawing/2014/main" id="{125C8296-4228-42C7-8256-E72C38D67CDC}"/>
                </a:ext>
              </a:extLst>
            </p:cNvPr>
            <p:cNvSpPr/>
            <p:nvPr/>
          </p:nvSpPr>
          <p:spPr>
            <a:xfrm>
              <a:off x="5043234" y="4200931"/>
              <a:ext cx="1560165" cy="144787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Ellipse 4">
              <a:extLst>
                <a:ext uri="{FF2B5EF4-FFF2-40B4-BE49-F238E27FC236}">
                  <a16:creationId xmlns:a16="http://schemas.microsoft.com/office/drawing/2014/main" id="{0853501C-7150-4F73-8453-6DA1EDB2A926}"/>
                </a:ext>
              </a:extLst>
            </p:cNvPr>
            <p:cNvSpPr txBox="1"/>
            <p:nvPr/>
          </p:nvSpPr>
          <p:spPr>
            <a:xfrm>
              <a:off x="5271715" y="4412967"/>
              <a:ext cx="1103203" cy="10237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622300">
                <a:lnSpc>
                  <a:spcPct val="90000"/>
                </a:lnSpc>
                <a:spcBef>
                  <a:spcPct val="0"/>
                </a:spcBef>
                <a:spcAft>
                  <a:spcPct val="35000"/>
                </a:spcAft>
              </a:pPr>
              <a:r>
                <a:rPr lang="fr-FR" sz="1400" kern="1200" dirty="0">
                  <a:latin typeface="Arial" panose="020B0604020202020204" pitchFamily="34" charset="0"/>
                  <a:cs typeface="Arial" panose="020B0604020202020204" pitchFamily="34" charset="0"/>
                </a:rPr>
                <a:t>4- </a:t>
              </a:r>
              <a:r>
                <a:rPr lang="fr-FR" sz="1400" dirty="0">
                  <a:latin typeface="Arial" panose="020B0604020202020204" pitchFamily="34" charset="0"/>
                  <a:cs typeface="Arial" panose="020B0604020202020204" pitchFamily="34" charset="0"/>
                </a:rPr>
                <a:t>Des mesures de prévention et de protection de circonstance</a:t>
              </a:r>
              <a:endParaRPr lang="fr-FR" sz="1400"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5138486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Agir pour travailler et produire en toute SST</a:t>
            </a:r>
          </a:p>
        </p:txBody>
      </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6" name="Rectangle 15">
            <a:extLst>
              <a:ext uri="{FF2B5EF4-FFF2-40B4-BE49-F238E27FC236}">
                <a16:creationId xmlns:a16="http://schemas.microsoft.com/office/drawing/2014/main" id="{FE60337D-B657-4764-93EC-81DEEC1597A6}"/>
              </a:ext>
            </a:extLst>
          </p:cNvPr>
          <p:cNvSpPr/>
          <p:nvPr/>
        </p:nvSpPr>
        <p:spPr>
          <a:xfrm>
            <a:off x="1944414" y="1100854"/>
            <a:ext cx="9854296" cy="5878532"/>
          </a:xfrm>
          <a:prstGeom prst="rect">
            <a:avLst/>
          </a:prstGeom>
        </p:spPr>
        <p:txBody>
          <a:bodyPr wrap="square">
            <a:spAutoFit/>
          </a:bodyPr>
          <a:lstStyle/>
          <a:p>
            <a:endParaRPr lang="fr-FR" sz="1600" dirty="0">
              <a:solidFill>
                <a:srgbClr val="000000"/>
              </a:solidFill>
              <a:latin typeface="Arial" panose="020B0604020202020204" pitchFamily="34" charset="0"/>
            </a:endParaRPr>
          </a:p>
          <a:p>
            <a:pPr marL="342900" indent="-342900">
              <a:buFont typeface="+mj-lt"/>
              <a:buAutoNum type="arabicPeriod"/>
            </a:pPr>
            <a:r>
              <a:rPr lang="fr-FR" b="1" i="1" dirty="0">
                <a:solidFill>
                  <a:srgbClr val="000000"/>
                </a:solidFill>
                <a:latin typeface="Arial" panose="020B0604020202020204" pitchFamily="34" charset="0"/>
              </a:rPr>
              <a:t>Mesures de prévention et de protection à prendre pour maitriser les risques évalués tout au long de la chaine de création de valeur (2/11)</a:t>
            </a:r>
          </a:p>
          <a:p>
            <a:pPr marL="342900" indent="-342900">
              <a:buFont typeface="+mj-lt"/>
              <a:buAutoNum type="arabicPeriod"/>
            </a:pPr>
            <a:endParaRPr lang="fr-FR" sz="1000" b="1" i="1" dirty="0">
              <a:solidFill>
                <a:srgbClr val="000000"/>
              </a:solidFill>
              <a:latin typeface="Arial" panose="020B0604020202020204" pitchFamily="34" charset="0"/>
            </a:endParaRPr>
          </a:p>
          <a:p>
            <a:pPr marL="800100" lvl="1" indent="-342900">
              <a:buFont typeface="+mj-lt"/>
              <a:buAutoNum type="alphaLcParenR" startAt="2"/>
              <a:defRPr/>
            </a:pPr>
            <a:r>
              <a:rPr lang="fr-FR" b="1" i="1" dirty="0">
                <a:solidFill>
                  <a:srgbClr val="000000"/>
                </a:solidFill>
                <a:latin typeface="Arial" panose="020B0604020202020204" pitchFamily="34" charset="0"/>
              </a:rPr>
              <a:t>L’accès à l’entreprise: </a:t>
            </a:r>
          </a:p>
          <a:p>
            <a:r>
              <a:rPr lang="fr-FR" dirty="0">
                <a:solidFill>
                  <a:srgbClr val="000000"/>
                </a:solidFill>
                <a:latin typeface="Arial" panose="020B0604020202020204" pitchFamily="34" charset="0"/>
              </a:rPr>
              <a:t>Le salarié doit des informations à son employeur, notamment relatif aux symptômes du Covid19.</a:t>
            </a:r>
          </a:p>
          <a:p>
            <a:r>
              <a:rPr lang="fr-FR" dirty="0">
                <a:solidFill>
                  <a:srgbClr val="000000"/>
                </a:solidFill>
                <a:latin typeface="Arial" panose="020B0604020202020204" pitchFamily="34" charset="0"/>
              </a:rPr>
              <a:t>L’entreprise a une obligation d’information sur les risques internes et externes à l’entreprise dès l’instant où sur dans l’entreprise les personnes peuvent être exposées. Tous les médias possibles et imaginables de l’entreprise doivent être activés et les messages répétés à l’envie. </a:t>
            </a:r>
            <a:r>
              <a:rPr lang="fr-FR" dirty="0"/>
              <a:t>sur le site du ministère du travail</a:t>
            </a:r>
          </a:p>
          <a:p>
            <a:pPr lvl="0">
              <a:defRPr/>
            </a:pPr>
            <a:r>
              <a:rPr lang="fr-FR" dirty="0">
                <a:solidFill>
                  <a:srgbClr val="000000"/>
                </a:solidFill>
                <a:latin typeface="Arial" panose="020B0604020202020204" pitchFamily="34" charset="0"/>
              </a:rPr>
              <a:t>L’entreprise définie les modalités d’accès pour ses salariés, ses prestataires, ses clients, ses fournisseurs. </a:t>
            </a:r>
          </a:p>
          <a:p>
            <a:pPr lvl="0">
              <a:defRPr/>
            </a:pPr>
            <a:endParaRPr lang="fr-FR" dirty="0">
              <a:solidFill>
                <a:srgbClr val="000000"/>
              </a:solidFill>
              <a:latin typeface="Arial" panose="020B0604020202020204" pitchFamily="34" charset="0"/>
            </a:endParaRPr>
          </a:p>
          <a:p>
            <a:pPr lvl="0">
              <a:defRPr/>
            </a:pPr>
            <a:r>
              <a:rPr lang="fr-FR" dirty="0">
                <a:solidFill>
                  <a:srgbClr val="000000"/>
                </a:solidFill>
                <a:latin typeface="Arial" panose="020B0604020202020204" pitchFamily="34" charset="0"/>
              </a:rPr>
              <a:t>Parmi les mesures qui apparaissent nécessaires:</a:t>
            </a:r>
          </a:p>
          <a:p>
            <a:pPr marL="285750" indent="-285750">
              <a:buFont typeface="Wingdings" panose="05000000000000000000" pitchFamily="2" charset="2"/>
              <a:buChar char="§"/>
            </a:pPr>
            <a:r>
              <a:rPr lang="fr-FR" dirty="0">
                <a:solidFill>
                  <a:srgbClr val="000000"/>
                </a:solidFill>
                <a:latin typeface="Arial" panose="020B0604020202020204" pitchFamily="34" charset="0"/>
              </a:rPr>
              <a:t>Une procédure d’accueil par type de personne (salariés, client , prestataire, fournisseur) est définie et communiquée aux personnes susceptibles d’avoir à venir dans l’entreprise. Cette procédure acte qui accueille, où l’accueil est réalisé, comment il va se dérouler, les mesures à prendre avant pour la personne (prise de température, vérification d’absence de symptômes et signature d’un engagement sur l’honneur formel, autorisation réglementaire dument remplie et signée, etc…),</a:t>
            </a:r>
            <a:endParaRPr lang="fr-FR" b="1" i="1" dirty="0">
              <a:solidFill>
                <a:srgbClr val="000000"/>
              </a:solidFill>
              <a:latin typeface="Arial" panose="020B0604020202020204" pitchFamily="34" charset="0"/>
            </a:endParaRPr>
          </a:p>
        </p:txBody>
      </p:sp>
      <p:sp>
        <p:nvSpPr>
          <p:cNvPr id="18" name="Ellipse 17">
            <a:extLst>
              <a:ext uri="{FF2B5EF4-FFF2-40B4-BE49-F238E27FC236}">
                <a16:creationId xmlns:a16="http://schemas.microsoft.com/office/drawing/2014/main" id="{AC7ADBD0-7A22-44F6-BD76-C1EA48CFBCEF}"/>
              </a:ext>
            </a:extLst>
          </p:cNvPr>
          <p:cNvSpPr/>
          <p:nvPr/>
        </p:nvSpPr>
        <p:spPr>
          <a:xfrm>
            <a:off x="55998" y="17871"/>
            <a:ext cx="1569704" cy="1419968"/>
          </a:xfrm>
          <a:prstGeom prst="ellipse">
            <a:avLst/>
          </a:prstGeom>
          <a:solidFill>
            <a:srgbClr val="3B43DB">
              <a:hueOff val="0"/>
              <a:satOff val="0"/>
              <a:lumOff val="0"/>
              <a:alphaOff val="0"/>
            </a:srgbClr>
          </a:solidFill>
          <a:ln w="15875" cap="rnd"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grpSp>
        <p:nvGrpSpPr>
          <p:cNvPr id="17" name="Groupe 16">
            <a:extLst>
              <a:ext uri="{FF2B5EF4-FFF2-40B4-BE49-F238E27FC236}">
                <a16:creationId xmlns:a16="http://schemas.microsoft.com/office/drawing/2014/main" id="{0C4065C4-C553-4D2A-9090-D95661ADF572}"/>
              </a:ext>
            </a:extLst>
          </p:cNvPr>
          <p:cNvGrpSpPr/>
          <p:nvPr/>
        </p:nvGrpSpPr>
        <p:grpSpPr>
          <a:xfrm>
            <a:off x="60767" y="17871"/>
            <a:ext cx="1560165" cy="1447870"/>
            <a:chOff x="5043234" y="4200931"/>
            <a:chExt cx="1560165" cy="1447870"/>
          </a:xfrm>
        </p:grpSpPr>
        <p:sp>
          <p:nvSpPr>
            <p:cNvPr id="19" name="Ellipse 18">
              <a:extLst>
                <a:ext uri="{FF2B5EF4-FFF2-40B4-BE49-F238E27FC236}">
                  <a16:creationId xmlns:a16="http://schemas.microsoft.com/office/drawing/2014/main" id="{125C8296-4228-42C7-8256-E72C38D67CDC}"/>
                </a:ext>
              </a:extLst>
            </p:cNvPr>
            <p:cNvSpPr/>
            <p:nvPr/>
          </p:nvSpPr>
          <p:spPr>
            <a:xfrm>
              <a:off x="5043234" y="4200931"/>
              <a:ext cx="1560165" cy="144787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Ellipse 4">
              <a:extLst>
                <a:ext uri="{FF2B5EF4-FFF2-40B4-BE49-F238E27FC236}">
                  <a16:creationId xmlns:a16="http://schemas.microsoft.com/office/drawing/2014/main" id="{0853501C-7150-4F73-8453-6DA1EDB2A926}"/>
                </a:ext>
              </a:extLst>
            </p:cNvPr>
            <p:cNvSpPr txBox="1"/>
            <p:nvPr/>
          </p:nvSpPr>
          <p:spPr>
            <a:xfrm>
              <a:off x="5271715" y="4412967"/>
              <a:ext cx="1103203" cy="10237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622300">
                <a:lnSpc>
                  <a:spcPct val="90000"/>
                </a:lnSpc>
                <a:spcBef>
                  <a:spcPct val="0"/>
                </a:spcBef>
                <a:spcAft>
                  <a:spcPct val="35000"/>
                </a:spcAft>
              </a:pPr>
              <a:r>
                <a:rPr lang="fr-FR" sz="1400" kern="1200" dirty="0">
                  <a:latin typeface="Arial" panose="020B0604020202020204" pitchFamily="34" charset="0"/>
                  <a:cs typeface="Arial" panose="020B0604020202020204" pitchFamily="34" charset="0"/>
                </a:rPr>
                <a:t>4- </a:t>
              </a:r>
              <a:r>
                <a:rPr lang="fr-FR" sz="1400" dirty="0">
                  <a:latin typeface="Arial" panose="020B0604020202020204" pitchFamily="34" charset="0"/>
                  <a:cs typeface="Arial" panose="020B0604020202020204" pitchFamily="34" charset="0"/>
                </a:rPr>
                <a:t>Des mesures de prévention et de protection de circonstance</a:t>
              </a:r>
              <a:endParaRPr lang="fr-FR" sz="1400"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8243783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Agir pour travailler et produire en toute SST</a:t>
            </a:r>
          </a:p>
        </p:txBody>
      </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6" name="Rectangle 15">
            <a:extLst>
              <a:ext uri="{FF2B5EF4-FFF2-40B4-BE49-F238E27FC236}">
                <a16:creationId xmlns:a16="http://schemas.microsoft.com/office/drawing/2014/main" id="{FE60337D-B657-4764-93EC-81DEEC1597A6}"/>
              </a:ext>
            </a:extLst>
          </p:cNvPr>
          <p:cNvSpPr/>
          <p:nvPr/>
        </p:nvSpPr>
        <p:spPr>
          <a:xfrm>
            <a:off x="1944414" y="1100854"/>
            <a:ext cx="10117606" cy="5755422"/>
          </a:xfrm>
          <a:prstGeom prst="rect">
            <a:avLst/>
          </a:prstGeom>
        </p:spPr>
        <p:txBody>
          <a:bodyPr wrap="square">
            <a:spAutoFit/>
          </a:bodyPr>
          <a:lstStyle/>
          <a:p>
            <a:endParaRPr lang="fr-FR" sz="1600" dirty="0">
              <a:solidFill>
                <a:srgbClr val="000000"/>
              </a:solidFill>
              <a:latin typeface="Arial" panose="020B0604020202020204" pitchFamily="34" charset="0"/>
            </a:endParaRPr>
          </a:p>
          <a:p>
            <a:pPr marL="342900" indent="-342900">
              <a:buFont typeface="+mj-lt"/>
              <a:buAutoNum type="arabicPeriod"/>
            </a:pPr>
            <a:r>
              <a:rPr lang="fr-FR" b="1" i="1" dirty="0">
                <a:solidFill>
                  <a:srgbClr val="000000"/>
                </a:solidFill>
                <a:latin typeface="Arial" panose="020B0604020202020204" pitchFamily="34" charset="0"/>
              </a:rPr>
              <a:t>Mesures de prévention et de protection à prendre pour maitriser les risques évalués tout au long de la chaine de création de valeur (3/11)</a:t>
            </a:r>
          </a:p>
          <a:p>
            <a:pPr marL="342900" indent="-342900">
              <a:buFont typeface="+mj-lt"/>
              <a:buAutoNum type="arabicPeriod"/>
            </a:pPr>
            <a:endParaRPr lang="fr-FR" sz="1000" b="1" i="1" dirty="0">
              <a:solidFill>
                <a:srgbClr val="000000"/>
              </a:solidFill>
              <a:latin typeface="Arial" panose="020B0604020202020204" pitchFamily="34" charset="0"/>
            </a:endParaRPr>
          </a:p>
          <a:p>
            <a:pPr marL="800100" lvl="1" indent="-342900">
              <a:buFont typeface="+mj-lt"/>
              <a:buAutoNum type="alphaLcParenR" startAt="2"/>
              <a:defRPr/>
            </a:pPr>
            <a:r>
              <a:rPr lang="fr-FR" b="1" i="1" dirty="0">
                <a:solidFill>
                  <a:srgbClr val="000000"/>
                </a:solidFill>
                <a:latin typeface="Arial" panose="020B0604020202020204" pitchFamily="34" charset="0"/>
              </a:rPr>
              <a:t>L’accès à l’entreprise (suite): </a:t>
            </a:r>
          </a:p>
          <a:p>
            <a:pPr lvl="0">
              <a:defRPr/>
            </a:pPr>
            <a:r>
              <a:rPr lang="fr-FR" dirty="0">
                <a:solidFill>
                  <a:srgbClr val="000000"/>
                </a:solidFill>
                <a:latin typeface="Arial" panose="020B0604020202020204" pitchFamily="34" charset="0"/>
              </a:rPr>
              <a:t>Parmi les mesures qui apparaissent nécessaires:</a:t>
            </a:r>
          </a:p>
          <a:p>
            <a:pPr lvl="0">
              <a:defRPr/>
            </a:pPr>
            <a:endParaRPr lang="fr-FR" dirty="0">
              <a:solidFill>
                <a:srgbClr val="000000"/>
              </a:solidFill>
              <a:latin typeface="Arial" panose="020B0604020202020204" pitchFamily="34" charset="0"/>
            </a:endParaRPr>
          </a:p>
          <a:p>
            <a:pPr marL="285750" lvl="0" indent="-285750">
              <a:buFont typeface="Wingdings" panose="05000000000000000000" pitchFamily="2" charset="2"/>
              <a:buChar char="§"/>
              <a:defRPr/>
            </a:pPr>
            <a:r>
              <a:rPr lang="fr-FR" dirty="0">
                <a:solidFill>
                  <a:srgbClr val="000000"/>
                </a:solidFill>
                <a:latin typeface="Arial" panose="020B0604020202020204" pitchFamily="34" charset="0"/>
              </a:rPr>
              <a:t>Avant d’entrer au sein de l’entreprise, prise de température à distance avec un thermomètre laser, sans enregistrement nominatif des résultats. Si cette prise de température est susceptible d’entrainer la formation de file d’attente, baliser et donner les consignes de distanciation sociale. En cas de non respect, prier la personne de s’en aller (éventuellement par un service de sécurité). Si la température est &gt;38°, la personne est interdite d’accès et doit repartir,</a:t>
            </a:r>
          </a:p>
          <a:p>
            <a:pPr marL="285750" lvl="0" indent="-285750">
              <a:buFont typeface="Wingdings" panose="05000000000000000000" pitchFamily="2" charset="2"/>
              <a:buChar char="§"/>
              <a:defRPr/>
            </a:pPr>
            <a:r>
              <a:rPr lang="fr-FR" dirty="0">
                <a:solidFill>
                  <a:srgbClr val="000000"/>
                </a:solidFill>
                <a:latin typeface="Arial" panose="020B0604020202020204" pitchFamily="34" charset="0"/>
              </a:rPr>
              <a:t>Vérification des attestations demandées par l’entreprise (exemple: attestation du l’honneur de ne pas présenter de symptômes du Covid29), de l’identité de la personne,</a:t>
            </a:r>
          </a:p>
          <a:p>
            <a:pPr marL="285750" indent="-285750">
              <a:buFont typeface="Wingdings" panose="05000000000000000000" pitchFamily="2" charset="2"/>
              <a:buChar char="§"/>
            </a:pPr>
            <a:r>
              <a:rPr lang="fr-FR" dirty="0">
                <a:solidFill>
                  <a:srgbClr val="000000"/>
                </a:solidFill>
                <a:latin typeface="Arial" panose="020B0604020202020204" pitchFamily="34" charset="0"/>
              </a:rPr>
              <a:t>Des balisages de passage à suivre pour chaque type de personnes (employés, clients, prestataires, fournisseurs) sont créés,</a:t>
            </a:r>
          </a:p>
          <a:p>
            <a:pPr marL="285750" indent="-285750">
              <a:buFont typeface="Wingdings" panose="05000000000000000000" pitchFamily="2" charset="2"/>
              <a:buChar char="§"/>
            </a:pPr>
            <a:r>
              <a:rPr lang="fr-FR" dirty="0">
                <a:solidFill>
                  <a:srgbClr val="000000"/>
                </a:solidFill>
                <a:latin typeface="Arial" panose="020B0604020202020204" pitchFamily="34" charset="0"/>
              </a:rPr>
              <a:t>Des aires de parking (salariés, clients, prestataires, fournisseurs) et d’attente (fournisseurs notamment) sont définies. </a:t>
            </a:r>
          </a:p>
          <a:p>
            <a:pPr>
              <a:tabLst>
                <a:tab pos="265113" algn="l"/>
              </a:tabLst>
            </a:pPr>
            <a:r>
              <a:rPr lang="fr-FR" dirty="0">
                <a:solidFill>
                  <a:srgbClr val="000000"/>
                </a:solidFill>
                <a:latin typeface="Arial" panose="020B0604020202020204" pitchFamily="34" charset="0"/>
              </a:rPr>
              <a:t>	L’objectif des deux derniers points est d’éviter des situations de proximité entre personnes qui 	ne respectent pas les distances de sécurité,</a:t>
            </a:r>
            <a:endParaRPr lang="fr-FR" b="1" i="1" dirty="0">
              <a:solidFill>
                <a:srgbClr val="000000"/>
              </a:solidFill>
              <a:latin typeface="Arial" panose="020B0604020202020204" pitchFamily="34" charset="0"/>
            </a:endParaRPr>
          </a:p>
        </p:txBody>
      </p:sp>
      <p:sp>
        <p:nvSpPr>
          <p:cNvPr id="18" name="Ellipse 17">
            <a:extLst>
              <a:ext uri="{FF2B5EF4-FFF2-40B4-BE49-F238E27FC236}">
                <a16:creationId xmlns:a16="http://schemas.microsoft.com/office/drawing/2014/main" id="{AC7ADBD0-7A22-44F6-BD76-C1EA48CFBCEF}"/>
              </a:ext>
            </a:extLst>
          </p:cNvPr>
          <p:cNvSpPr/>
          <p:nvPr/>
        </p:nvSpPr>
        <p:spPr>
          <a:xfrm>
            <a:off x="55998" y="17871"/>
            <a:ext cx="1569704" cy="1419968"/>
          </a:xfrm>
          <a:prstGeom prst="ellipse">
            <a:avLst/>
          </a:prstGeom>
          <a:solidFill>
            <a:srgbClr val="3B43DB">
              <a:hueOff val="0"/>
              <a:satOff val="0"/>
              <a:lumOff val="0"/>
              <a:alphaOff val="0"/>
            </a:srgbClr>
          </a:solidFill>
          <a:ln w="15875" cap="rnd"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grpSp>
        <p:nvGrpSpPr>
          <p:cNvPr id="17" name="Groupe 16">
            <a:extLst>
              <a:ext uri="{FF2B5EF4-FFF2-40B4-BE49-F238E27FC236}">
                <a16:creationId xmlns:a16="http://schemas.microsoft.com/office/drawing/2014/main" id="{0C4065C4-C553-4D2A-9090-D95661ADF572}"/>
              </a:ext>
            </a:extLst>
          </p:cNvPr>
          <p:cNvGrpSpPr/>
          <p:nvPr/>
        </p:nvGrpSpPr>
        <p:grpSpPr>
          <a:xfrm>
            <a:off x="60767" y="17871"/>
            <a:ext cx="1560165" cy="1447870"/>
            <a:chOff x="5043234" y="4200931"/>
            <a:chExt cx="1560165" cy="1447870"/>
          </a:xfrm>
        </p:grpSpPr>
        <p:sp>
          <p:nvSpPr>
            <p:cNvPr id="19" name="Ellipse 18">
              <a:extLst>
                <a:ext uri="{FF2B5EF4-FFF2-40B4-BE49-F238E27FC236}">
                  <a16:creationId xmlns:a16="http://schemas.microsoft.com/office/drawing/2014/main" id="{125C8296-4228-42C7-8256-E72C38D67CDC}"/>
                </a:ext>
              </a:extLst>
            </p:cNvPr>
            <p:cNvSpPr/>
            <p:nvPr/>
          </p:nvSpPr>
          <p:spPr>
            <a:xfrm>
              <a:off x="5043234" y="4200931"/>
              <a:ext cx="1560165" cy="144787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Ellipse 4">
              <a:extLst>
                <a:ext uri="{FF2B5EF4-FFF2-40B4-BE49-F238E27FC236}">
                  <a16:creationId xmlns:a16="http://schemas.microsoft.com/office/drawing/2014/main" id="{0853501C-7150-4F73-8453-6DA1EDB2A926}"/>
                </a:ext>
              </a:extLst>
            </p:cNvPr>
            <p:cNvSpPr txBox="1"/>
            <p:nvPr/>
          </p:nvSpPr>
          <p:spPr>
            <a:xfrm>
              <a:off x="5271715" y="4412967"/>
              <a:ext cx="1103203" cy="10237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622300">
                <a:lnSpc>
                  <a:spcPct val="90000"/>
                </a:lnSpc>
                <a:spcBef>
                  <a:spcPct val="0"/>
                </a:spcBef>
                <a:spcAft>
                  <a:spcPct val="35000"/>
                </a:spcAft>
              </a:pPr>
              <a:r>
                <a:rPr lang="fr-FR" sz="1400" kern="1200" dirty="0">
                  <a:latin typeface="Arial" panose="020B0604020202020204" pitchFamily="34" charset="0"/>
                  <a:cs typeface="Arial" panose="020B0604020202020204" pitchFamily="34" charset="0"/>
                </a:rPr>
                <a:t>4- </a:t>
              </a:r>
              <a:r>
                <a:rPr lang="fr-FR" sz="1400" dirty="0">
                  <a:latin typeface="Arial" panose="020B0604020202020204" pitchFamily="34" charset="0"/>
                  <a:cs typeface="Arial" panose="020B0604020202020204" pitchFamily="34" charset="0"/>
                </a:rPr>
                <a:t>Des mesures de prévention et de protection de circonstance</a:t>
              </a:r>
              <a:endParaRPr lang="fr-FR" sz="1400"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5991066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Agir pour travailler et produire en toute SST</a:t>
            </a:r>
          </a:p>
        </p:txBody>
      </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6" name="Rectangle 15">
            <a:extLst>
              <a:ext uri="{FF2B5EF4-FFF2-40B4-BE49-F238E27FC236}">
                <a16:creationId xmlns:a16="http://schemas.microsoft.com/office/drawing/2014/main" id="{FE60337D-B657-4764-93EC-81DEEC1597A6}"/>
              </a:ext>
            </a:extLst>
          </p:cNvPr>
          <p:cNvSpPr/>
          <p:nvPr/>
        </p:nvSpPr>
        <p:spPr>
          <a:xfrm>
            <a:off x="1944414" y="1100854"/>
            <a:ext cx="10117606" cy="5601533"/>
          </a:xfrm>
          <a:prstGeom prst="rect">
            <a:avLst/>
          </a:prstGeom>
        </p:spPr>
        <p:txBody>
          <a:bodyPr wrap="square">
            <a:spAutoFit/>
          </a:bodyPr>
          <a:lstStyle/>
          <a:p>
            <a:endParaRPr lang="fr-FR" sz="1600" dirty="0">
              <a:solidFill>
                <a:srgbClr val="000000"/>
              </a:solidFill>
              <a:latin typeface="Arial" panose="020B0604020202020204" pitchFamily="34" charset="0"/>
            </a:endParaRPr>
          </a:p>
          <a:p>
            <a:pPr marL="342900" indent="-342900">
              <a:buFont typeface="+mj-lt"/>
              <a:buAutoNum type="arabicPeriod"/>
            </a:pPr>
            <a:r>
              <a:rPr lang="fr-FR" b="1" i="1" dirty="0">
                <a:solidFill>
                  <a:srgbClr val="000000"/>
                </a:solidFill>
                <a:latin typeface="Arial" panose="020B0604020202020204" pitchFamily="34" charset="0"/>
              </a:rPr>
              <a:t>Mesures de prévention et de protection à prendre pour maitriser les risques évalués tout au long de la chaine de création de valeur (4/11)</a:t>
            </a:r>
          </a:p>
          <a:p>
            <a:pPr marL="342900" indent="-342900">
              <a:buFont typeface="+mj-lt"/>
              <a:buAutoNum type="arabicPeriod"/>
            </a:pPr>
            <a:endParaRPr lang="fr-FR" b="1" i="1" dirty="0">
              <a:solidFill>
                <a:srgbClr val="000000"/>
              </a:solidFill>
              <a:latin typeface="Arial" panose="020B0604020202020204" pitchFamily="34" charset="0"/>
            </a:endParaRPr>
          </a:p>
          <a:p>
            <a:pPr marL="800100" lvl="1" indent="-342900">
              <a:buFont typeface="+mj-lt"/>
              <a:buAutoNum type="alphaLcParenR" startAt="3"/>
            </a:pPr>
            <a:r>
              <a:rPr lang="fr-FR" b="1" i="1" dirty="0">
                <a:solidFill>
                  <a:srgbClr val="000000"/>
                </a:solidFill>
                <a:latin typeface="Arial" panose="020B0604020202020204" pitchFamily="34" charset="0"/>
              </a:rPr>
              <a:t>La prise de travail: </a:t>
            </a:r>
          </a:p>
          <a:p>
            <a:r>
              <a:rPr lang="fr-FR" dirty="0">
                <a:solidFill>
                  <a:srgbClr val="000000"/>
                </a:solidFill>
                <a:latin typeface="Arial" panose="020B0604020202020204" pitchFamily="34" charset="0"/>
              </a:rPr>
              <a:t>Un canal est à privilégier: le management et en particulier le management de proximité. </a:t>
            </a:r>
          </a:p>
          <a:p>
            <a:endParaRPr lang="fr-FR" dirty="0">
              <a:solidFill>
                <a:srgbClr val="000000"/>
              </a:solidFill>
              <a:latin typeface="Arial" panose="020B0604020202020204" pitchFamily="34" charset="0"/>
            </a:endParaRPr>
          </a:p>
          <a:p>
            <a:r>
              <a:rPr lang="fr-FR" dirty="0">
                <a:solidFill>
                  <a:srgbClr val="000000"/>
                </a:solidFill>
                <a:latin typeface="Arial" panose="020B0604020202020204" pitchFamily="34" charset="0"/>
              </a:rPr>
              <a:t>Une pratique exemplaire, y compris hors période de crise, est à instaurer:</a:t>
            </a:r>
          </a:p>
          <a:p>
            <a:pPr marL="285750" indent="-285750">
              <a:buFont typeface="Arial" panose="020B0604020202020204" pitchFamily="34" charset="0"/>
              <a:buChar char="•"/>
            </a:pPr>
            <a:r>
              <a:rPr lang="fr-FR" u="sng" dirty="0">
                <a:solidFill>
                  <a:srgbClr val="000000"/>
                </a:solidFill>
                <a:latin typeface="Arial" panose="020B0604020202020204" pitchFamily="34" charset="0"/>
              </a:rPr>
              <a:t>le « pré job briefing » ou la « discussion d’avant activité »:</a:t>
            </a:r>
          </a:p>
          <a:p>
            <a:endParaRPr lang="fr-FR" dirty="0">
              <a:solidFill>
                <a:srgbClr val="000000"/>
              </a:solidFill>
              <a:latin typeface="Arial" panose="020B0604020202020204" pitchFamily="34" charset="0"/>
            </a:endParaRPr>
          </a:p>
          <a:p>
            <a:r>
              <a:rPr lang="fr-FR" dirty="0">
                <a:solidFill>
                  <a:srgbClr val="000000"/>
                </a:solidFill>
                <a:latin typeface="Arial" panose="020B0604020202020204" pitchFamily="34" charset="0"/>
              </a:rPr>
              <a:t>C’est une discussion précédent le démarrage de l’activité. </a:t>
            </a:r>
          </a:p>
          <a:p>
            <a:r>
              <a:rPr lang="fr-FR" dirty="0">
                <a:solidFill>
                  <a:srgbClr val="000000"/>
                </a:solidFill>
                <a:latin typeface="Arial" panose="020B0604020202020204" pitchFamily="34" charset="0"/>
              </a:rPr>
              <a:t>C’est un moment pour donner si possible des nouvelles des collègues atteints, et expliquer des absences, qui ne sont pas toutes dues à la maladie!</a:t>
            </a:r>
          </a:p>
          <a:p>
            <a:r>
              <a:rPr lang="fr-FR" dirty="0">
                <a:solidFill>
                  <a:srgbClr val="000000"/>
                </a:solidFill>
                <a:latin typeface="Arial" panose="020B0604020202020204" pitchFamily="34" charset="0"/>
              </a:rPr>
              <a:t>L’entreprise a déterminé ses activités essentielles et fixer ses seuils d’effectifs nécessaires pour faire face et lister les compétences indispensables. Il faut donc identifier la situation du jour: présents/absents/ compétences et réorganiser le cas échéant la journée de travail de l’équipe.</a:t>
            </a:r>
          </a:p>
          <a:p>
            <a:pPr marL="0" lvl="2"/>
            <a:r>
              <a:rPr lang="fr-FR" dirty="0">
                <a:solidFill>
                  <a:srgbClr val="000000"/>
                </a:solidFill>
                <a:latin typeface="Arial" panose="020B0604020202020204" pitchFamily="34" charset="0"/>
              </a:rPr>
              <a:t>Le manager doit écouter les difficultés rencontrées par chacun pour tenter de les traiter, avec leurs suggestions et reprendre les enseignements du débriefing. Il met en perspective ce qui va se passer, normalement si tout fonctionne comme prévu, pour cette journée de travail. </a:t>
            </a:r>
          </a:p>
          <a:p>
            <a:r>
              <a:rPr lang="fr-FR" dirty="0">
                <a:solidFill>
                  <a:srgbClr val="000000"/>
                </a:solidFill>
                <a:latin typeface="Arial" panose="020B0604020202020204" pitchFamily="34" charset="0"/>
              </a:rPr>
              <a:t>C’est le moment des rappels des fondamentaux.</a:t>
            </a:r>
            <a:endParaRPr lang="fr-FR" b="1" i="1" dirty="0">
              <a:solidFill>
                <a:srgbClr val="000000"/>
              </a:solidFill>
              <a:latin typeface="Arial" panose="020B0604020202020204" pitchFamily="34" charset="0"/>
            </a:endParaRPr>
          </a:p>
        </p:txBody>
      </p:sp>
      <p:sp>
        <p:nvSpPr>
          <p:cNvPr id="18" name="Ellipse 17">
            <a:extLst>
              <a:ext uri="{FF2B5EF4-FFF2-40B4-BE49-F238E27FC236}">
                <a16:creationId xmlns:a16="http://schemas.microsoft.com/office/drawing/2014/main" id="{AC7ADBD0-7A22-44F6-BD76-C1EA48CFBCEF}"/>
              </a:ext>
            </a:extLst>
          </p:cNvPr>
          <p:cNvSpPr/>
          <p:nvPr/>
        </p:nvSpPr>
        <p:spPr>
          <a:xfrm>
            <a:off x="55998" y="17871"/>
            <a:ext cx="1569704" cy="1419968"/>
          </a:xfrm>
          <a:prstGeom prst="ellipse">
            <a:avLst/>
          </a:prstGeom>
          <a:solidFill>
            <a:srgbClr val="3B43DB">
              <a:hueOff val="0"/>
              <a:satOff val="0"/>
              <a:lumOff val="0"/>
              <a:alphaOff val="0"/>
            </a:srgbClr>
          </a:solidFill>
          <a:ln w="15875" cap="rnd"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grpSp>
        <p:nvGrpSpPr>
          <p:cNvPr id="17" name="Groupe 16">
            <a:extLst>
              <a:ext uri="{FF2B5EF4-FFF2-40B4-BE49-F238E27FC236}">
                <a16:creationId xmlns:a16="http://schemas.microsoft.com/office/drawing/2014/main" id="{0C4065C4-C553-4D2A-9090-D95661ADF572}"/>
              </a:ext>
            </a:extLst>
          </p:cNvPr>
          <p:cNvGrpSpPr/>
          <p:nvPr/>
        </p:nvGrpSpPr>
        <p:grpSpPr>
          <a:xfrm>
            <a:off x="60767" y="17871"/>
            <a:ext cx="1560165" cy="1447870"/>
            <a:chOff x="5043234" y="4200931"/>
            <a:chExt cx="1560165" cy="1447870"/>
          </a:xfrm>
        </p:grpSpPr>
        <p:sp>
          <p:nvSpPr>
            <p:cNvPr id="19" name="Ellipse 18">
              <a:extLst>
                <a:ext uri="{FF2B5EF4-FFF2-40B4-BE49-F238E27FC236}">
                  <a16:creationId xmlns:a16="http://schemas.microsoft.com/office/drawing/2014/main" id="{125C8296-4228-42C7-8256-E72C38D67CDC}"/>
                </a:ext>
              </a:extLst>
            </p:cNvPr>
            <p:cNvSpPr/>
            <p:nvPr/>
          </p:nvSpPr>
          <p:spPr>
            <a:xfrm>
              <a:off x="5043234" y="4200931"/>
              <a:ext cx="1560165" cy="144787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Ellipse 4">
              <a:extLst>
                <a:ext uri="{FF2B5EF4-FFF2-40B4-BE49-F238E27FC236}">
                  <a16:creationId xmlns:a16="http://schemas.microsoft.com/office/drawing/2014/main" id="{0853501C-7150-4F73-8453-6DA1EDB2A926}"/>
                </a:ext>
              </a:extLst>
            </p:cNvPr>
            <p:cNvSpPr txBox="1"/>
            <p:nvPr/>
          </p:nvSpPr>
          <p:spPr>
            <a:xfrm>
              <a:off x="5271715" y="4412967"/>
              <a:ext cx="1103203" cy="10237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622300">
                <a:lnSpc>
                  <a:spcPct val="90000"/>
                </a:lnSpc>
                <a:spcBef>
                  <a:spcPct val="0"/>
                </a:spcBef>
                <a:spcAft>
                  <a:spcPct val="35000"/>
                </a:spcAft>
              </a:pPr>
              <a:r>
                <a:rPr lang="fr-FR" sz="1400" kern="1200" dirty="0">
                  <a:latin typeface="Arial" panose="020B0604020202020204" pitchFamily="34" charset="0"/>
                  <a:cs typeface="Arial" panose="020B0604020202020204" pitchFamily="34" charset="0"/>
                </a:rPr>
                <a:t>4- </a:t>
              </a:r>
              <a:r>
                <a:rPr lang="fr-FR" sz="1400" dirty="0">
                  <a:latin typeface="Arial" panose="020B0604020202020204" pitchFamily="34" charset="0"/>
                  <a:cs typeface="Arial" panose="020B0604020202020204" pitchFamily="34" charset="0"/>
                </a:rPr>
                <a:t>Des mesures de prévention et de protection de circonstance</a:t>
              </a:r>
              <a:endParaRPr lang="fr-FR" sz="1400"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9541069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Agir pour travailler et produire en toute SST</a:t>
            </a:r>
          </a:p>
        </p:txBody>
      </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6" name="Rectangle 15">
            <a:extLst>
              <a:ext uri="{FF2B5EF4-FFF2-40B4-BE49-F238E27FC236}">
                <a16:creationId xmlns:a16="http://schemas.microsoft.com/office/drawing/2014/main" id="{FE60337D-B657-4764-93EC-81DEEC1597A6}"/>
              </a:ext>
            </a:extLst>
          </p:cNvPr>
          <p:cNvSpPr/>
          <p:nvPr/>
        </p:nvSpPr>
        <p:spPr>
          <a:xfrm>
            <a:off x="1944414" y="1100854"/>
            <a:ext cx="10117606" cy="5601533"/>
          </a:xfrm>
          <a:prstGeom prst="rect">
            <a:avLst/>
          </a:prstGeom>
        </p:spPr>
        <p:txBody>
          <a:bodyPr wrap="square">
            <a:spAutoFit/>
          </a:bodyPr>
          <a:lstStyle/>
          <a:p>
            <a:endParaRPr lang="fr-FR" sz="1600" dirty="0">
              <a:solidFill>
                <a:srgbClr val="000000"/>
              </a:solidFill>
              <a:latin typeface="Arial" panose="020B0604020202020204" pitchFamily="34" charset="0"/>
            </a:endParaRPr>
          </a:p>
          <a:p>
            <a:pPr marL="342900" indent="-342900">
              <a:buFont typeface="+mj-lt"/>
              <a:buAutoNum type="arabicPeriod"/>
            </a:pPr>
            <a:r>
              <a:rPr lang="fr-FR" b="1" i="1" dirty="0">
                <a:solidFill>
                  <a:srgbClr val="000000"/>
                </a:solidFill>
                <a:latin typeface="Arial" panose="020B0604020202020204" pitchFamily="34" charset="0"/>
              </a:rPr>
              <a:t>Mesures de prévention et de protection à prendre pour maitriser les risques évalués tout au long de la chaine de création de valeur (5/11)</a:t>
            </a:r>
          </a:p>
          <a:p>
            <a:pPr marL="342900" indent="-342900">
              <a:buFont typeface="+mj-lt"/>
              <a:buAutoNum type="arabicPeriod"/>
            </a:pPr>
            <a:endParaRPr lang="fr-FR" b="1" i="1" dirty="0">
              <a:solidFill>
                <a:srgbClr val="000000"/>
              </a:solidFill>
              <a:latin typeface="Arial" panose="020B0604020202020204" pitchFamily="34" charset="0"/>
            </a:endParaRPr>
          </a:p>
          <a:p>
            <a:pPr marL="800100" lvl="1" indent="-342900">
              <a:buFont typeface="+mj-lt"/>
              <a:buAutoNum type="alphaLcParenR" startAt="3"/>
            </a:pPr>
            <a:r>
              <a:rPr lang="fr-FR" b="1" i="1" dirty="0">
                <a:solidFill>
                  <a:srgbClr val="000000"/>
                </a:solidFill>
                <a:latin typeface="Arial" panose="020B0604020202020204" pitchFamily="34" charset="0"/>
              </a:rPr>
              <a:t>La prise de travail (suite): </a:t>
            </a:r>
          </a:p>
          <a:p>
            <a:endParaRPr lang="fr-FR" dirty="0">
              <a:solidFill>
                <a:srgbClr val="000000"/>
              </a:solidFill>
              <a:latin typeface="Arial" panose="020B0604020202020204" pitchFamily="34" charset="0"/>
            </a:endParaRPr>
          </a:p>
          <a:p>
            <a:pPr marL="285750" indent="-285750">
              <a:buFont typeface="Arial" panose="020B0604020202020204" pitchFamily="34" charset="0"/>
              <a:buChar char="•"/>
            </a:pPr>
            <a:r>
              <a:rPr lang="fr-FR" u="sng" dirty="0">
                <a:solidFill>
                  <a:srgbClr val="000000"/>
                </a:solidFill>
                <a:latin typeface="Arial" panose="020B0604020202020204" pitchFamily="34" charset="0"/>
              </a:rPr>
              <a:t>le « pré job briefing » ou la « discussion d’avant activité »: (suite):</a:t>
            </a:r>
          </a:p>
          <a:p>
            <a:endParaRPr lang="fr-FR" dirty="0">
              <a:solidFill>
                <a:srgbClr val="000000"/>
              </a:solidFill>
              <a:latin typeface="Arial" panose="020B0604020202020204" pitchFamily="34" charset="0"/>
            </a:endParaRPr>
          </a:p>
          <a:p>
            <a:r>
              <a:rPr lang="fr-FR" dirty="0">
                <a:solidFill>
                  <a:srgbClr val="000000"/>
                </a:solidFill>
                <a:latin typeface="Arial" panose="020B0604020202020204" pitchFamily="34" charset="0"/>
              </a:rPr>
              <a:t>L’idée est de partager, </a:t>
            </a:r>
            <a:r>
              <a:rPr lang="fr-FR" b="1" u="sng" dirty="0">
                <a:solidFill>
                  <a:srgbClr val="000000"/>
                </a:solidFill>
                <a:latin typeface="Arial" panose="020B0604020202020204" pitchFamily="34" charset="0"/>
              </a:rPr>
              <a:t>chaque matin</a:t>
            </a:r>
            <a:r>
              <a:rPr lang="fr-FR" dirty="0">
                <a:solidFill>
                  <a:srgbClr val="000000"/>
                </a:solidFill>
                <a:latin typeface="Arial" panose="020B0604020202020204" pitchFamily="34" charset="0"/>
              </a:rPr>
              <a:t>, le travail de la journée, les objectifs, les points importants et d’attention particulière,…</a:t>
            </a:r>
            <a:endParaRPr lang="fr-FR" b="1" i="1" dirty="0">
              <a:solidFill>
                <a:srgbClr val="000000"/>
              </a:solidFill>
              <a:latin typeface="Arial" panose="020B0604020202020204" pitchFamily="34" charset="0"/>
            </a:endParaRPr>
          </a:p>
          <a:p>
            <a:endParaRPr lang="fr-FR" dirty="0">
              <a:solidFill>
                <a:srgbClr val="000000"/>
              </a:solidFill>
              <a:latin typeface="Arial" panose="020B0604020202020204" pitchFamily="34" charset="0"/>
            </a:endParaRPr>
          </a:p>
          <a:p>
            <a:r>
              <a:rPr lang="fr-FR" dirty="0">
                <a:solidFill>
                  <a:srgbClr val="000000"/>
                </a:solidFill>
                <a:latin typeface="Arial" panose="020B0604020202020204" pitchFamily="34" charset="0"/>
              </a:rPr>
              <a:t>Au manager de commenter, de réfléchir avec son équipe sur les mesures spécifiques à prendre dans son périmètre (ex : décider d’ouvrir les colis livrés dans un délai de 4h après leur arrivée).</a:t>
            </a:r>
          </a:p>
          <a:p>
            <a:endParaRPr lang="fr-FR" dirty="0">
              <a:solidFill>
                <a:srgbClr val="000000"/>
              </a:solidFill>
              <a:latin typeface="Arial" panose="020B0604020202020204" pitchFamily="34" charset="0"/>
            </a:endParaRPr>
          </a:p>
          <a:p>
            <a:r>
              <a:rPr lang="fr-FR" dirty="0">
                <a:solidFill>
                  <a:srgbClr val="000000"/>
                </a:solidFill>
                <a:latin typeface="Arial" panose="020B0604020202020204" pitchFamily="34" charset="0"/>
              </a:rPr>
              <a:t>Comme le manager porte au quotidien les dispositions nécessaires pour travailler et produire en toute SST, c’est de son « rôle » d’intégrer les contraintes issues de la pandémie de coronavirus. </a:t>
            </a:r>
          </a:p>
          <a:p>
            <a:r>
              <a:rPr lang="fr-FR" dirty="0">
                <a:solidFill>
                  <a:srgbClr val="000000"/>
                </a:solidFill>
                <a:latin typeface="Arial" panose="020B0604020202020204" pitchFamily="34" charset="0"/>
              </a:rPr>
              <a:t>Ceci appelle qu’il implique ses collaborateurs en recueillant leurs propositions et avis. </a:t>
            </a:r>
          </a:p>
          <a:p>
            <a:endParaRPr lang="fr-FR" dirty="0">
              <a:solidFill>
                <a:srgbClr val="000000"/>
              </a:solidFill>
              <a:latin typeface="Arial" panose="020B0604020202020204" pitchFamily="34" charset="0"/>
            </a:endParaRPr>
          </a:p>
          <a:p>
            <a:r>
              <a:rPr lang="fr-FR" u="sng" dirty="0">
                <a:solidFill>
                  <a:srgbClr val="000000"/>
                </a:solidFill>
                <a:latin typeface="Arial" panose="020B0604020202020204" pitchFamily="34" charset="0"/>
              </a:rPr>
              <a:t>A l’heure où l’angoisse est </a:t>
            </a:r>
            <a:r>
              <a:rPr lang="fr-FR" u="sng" dirty="0" err="1">
                <a:solidFill>
                  <a:srgbClr val="000000"/>
                </a:solidFill>
                <a:latin typeface="Arial" panose="020B0604020202020204" pitchFamily="34" charset="0"/>
              </a:rPr>
              <a:t>surprésente</a:t>
            </a:r>
            <a:r>
              <a:rPr lang="fr-FR" u="sng" dirty="0">
                <a:solidFill>
                  <a:srgbClr val="000000"/>
                </a:solidFill>
                <a:latin typeface="Arial" panose="020B0604020202020204" pitchFamily="34" charset="0"/>
              </a:rPr>
              <a:t>, c’est sans doute une bonne façon de faire pour limiter l’excès de stress et d’angoisse. </a:t>
            </a:r>
          </a:p>
        </p:txBody>
      </p:sp>
      <p:sp>
        <p:nvSpPr>
          <p:cNvPr id="18" name="Ellipse 17">
            <a:extLst>
              <a:ext uri="{FF2B5EF4-FFF2-40B4-BE49-F238E27FC236}">
                <a16:creationId xmlns:a16="http://schemas.microsoft.com/office/drawing/2014/main" id="{AC7ADBD0-7A22-44F6-BD76-C1EA48CFBCEF}"/>
              </a:ext>
            </a:extLst>
          </p:cNvPr>
          <p:cNvSpPr/>
          <p:nvPr/>
        </p:nvSpPr>
        <p:spPr>
          <a:xfrm>
            <a:off x="55998" y="17871"/>
            <a:ext cx="1569704" cy="1419968"/>
          </a:xfrm>
          <a:prstGeom prst="ellipse">
            <a:avLst/>
          </a:prstGeom>
          <a:solidFill>
            <a:srgbClr val="3B43DB">
              <a:hueOff val="0"/>
              <a:satOff val="0"/>
              <a:lumOff val="0"/>
              <a:alphaOff val="0"/>
            </a:srgbClr>
          </a:solidFill>
          <a:ln w="15875" cap="rnd"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grpSp>
        <p:nvGrpSpPr>
          <p:cNvPr id="17" name="Groupe 16">
            <a:extLst>
              <a:ext uri="{FF2B5EF4-FFF2-40B4-BE49-F238E27FC236}">
                <a16:creationId xmlns:a16="http://schemas.microsoft.com/office/drawing/2014/main" id="{0C4065C4-C553-4D2A-9090-D95661ADF572}"/>
              </a:ext>
            </a:extLst>
          </p:cNvPr>
          <p:cNvGrpSpPr/>
          <p:nvPr/>
        </p:nvGrpSpPr>
        <p:grpSpPr>
          <a:xfrm>
            <a:off x="60767" y="17871"/>
            <a:ext cx="1560165" cy="1447870"/>
            <a:chOff x="5043234" y="4200931"/>
            <a:chExt cx="1560165" cy="1447870"/>
          </a:xfrm>
        </p:grpSpPr>
        <p:sp>
          <p:nvSpPr>
            <p:cNvPr id="19" name="Ellipse 18">
              <a:extLst>
                <a:ext uri="{FF2B5EF4-FFF2-40B4-BE49-F238E27FC236}">
                  <a16:creationId xmlns:a16="http://schemas.microsoft.com/office/drawing/2014/main" id="{125C8296-4228-42C7-8256-E72C38D67CDC}"/>
                </a:ext>
              </a:extLst>
            </p:cNvPr>
            <p:cNvSpPr/>
            <p:nvPr/>
          </p:nvSpPr>
          <p:spPr>
            <a:xfrm>
              <a:off x="5043234" y="4200931"/>
              <a:ext cx="1560165" cy="144787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Ellipse 4">
              <a:extLst>
                <a:ext uri="{FF2B5EF4-FFF2-40B4-BE49-F238E27FC236}">
                  <a16:creationId xmlns:a16="http://schemas.microsoft.com/office/drawing/2014/main" id="{0853501C-7150-4F73-8453-6DA1EDB2A926}"/>
                </a:ext>
              </a:extLst>
            </p:cNvPr>
            <p:cNvSpPr txBox="1"/>
            <p:nvPr/>
          </p:nvSpPr>
          <p:spPr>
            <a:xfrm>
              <a:off x="5271715" y="4412967"/>
              <a:ext cx="1103203" cy="10237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622300">
                <a:lnSpc>
                  <a:spcPct val="90000"/>
                </a:lnSpc>
                <a:spcBef>
                  <a:spcPct val="0"/>
                </a:spcBef>
                <a:spcAft>
                  <a:spcPct val="35000"/>
                </a:spcAft>
              </a:pPr>
              <a:r>
                <a:rPr lang="fr-FR" sz="1400" kern="1200" dirty="0">
                  <a:latin typeface="Arial" panose="020B0604020202020204" pitchFamily="34" charset="0"/>
                  <a:cs typeface="Arial" panose="020B0604020202020204" pitchFamily="34" charset="0"/>
                </a:rPr>
                <a:t>4- </a:t>
              </a:r>
              <a:r>
                <a:rPr lang="fr-FR" sz="1400" dirty="0">
                  <a:latin typeface="Arial" panose="020B0604020202020204" pitchFamily="34" charset="0"/>
                  <a:cs typeface="Arial" panose="020B0604020202020204" pitchFamily="34" charset="0"/>
                </a:rPr>
                <a:t>Des mesures de prévention et de protection de circonstance</a:t>
              </a:r>
              <a:endParaRPr lang="fr-FR" sz="1400"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1807337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Agir pour travailler et produire en toute SST</a:t>
            </a:r>
          </a:p>
        </p:txBody>
      </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6" name="Rectangle 15">
            <a:extLst>
              <a:ext uri="{FF2B5EF4-FFF2-40B4-BE49-F238E27FC236}">
                <a16:creationId xmlns:a16="http://schemas.microsoft.com/office/drawing/2014/main" id="{FE60337D-B657-4764-93EC-81DEEC1597A6}"/>
              </a:ext>
            </a:extLst>
          </p:cNvPr>
          <p:cNvSpPr/>
          <p:nvPr/>
        </p:nvSpPr>
        <p:spPr>
          <a:xfrm>
            <a:off x="1944414" y="1100854"/>
            <a:ext cx="10117606" cy="5878532"/>
          </a:xfrm>
          <a:prstGeom prst="rect">
            <a:avLst/>
          </a:prstGeom>
        </p:spPr>
        <p:txBody>
          <a:bodyPr wrap="square">
            <a:spAutoFit/>
          </a:bodyPr>
          <a:lstStyle/>
          <a:p>
            <a:endParaRPr lang="fr-FR" sz="1600" dirty="0">
              <a:solidFill>
                <a:srgbClr val="000000"/>
              </a:solidFill>
              <a:latin typeface="Arial" panose="020B0604020202020204" pitchFamily="34" charset="0"/>
            </a:endParaRPr>
          </a:p>
          <a:p>
            <a:pPr marL="342900" indent="-342900">
              <a:buFont typeface="+mj-lt"/>
              <a:buAutoNum type="arabicPeriod"/>
            </a:pPr>
            <a:r>
              <a:rPr lang="fr-FR" b="1" i="1" dirty="0">
                <a:solidFill>
                  <a:srgbClr val="000000"/>
                </a:solidFill>
                <a:latin typeface="Arial" panose="020B0604020202020204" pitchFamily="34" charset="0"/>
              </a:rPr>
              <a:t>Mesures de prévention et de protection à prendre pour maitriser les risques évalués tout au long de la chaine de création de valeur (6/11)</a:t>
            </a:r>
          </a:p>
          <a:p>
            <a:pPr marL="342900" indent="-342900">
              <a:buFont typeface="+mj-lt"/>
              <a:buAutoNum type="arabicPeriod"/>
            </a:pPr>
            <a:endParaRPr lang="fr-FR" b="1" i="1" dirty="0">
              <a:solidFill>
                <a:srgbClr val="000000"/>
              </a:solidFill>
              <a:latin typeface="Arial" panose="020B0604020202020204" pitchFamily="34" charset="0"/>
            </a:endParaRPr>
          </a:p>
          <a:p>
            <a:pPr marL="800100" lvl="1" indent="-342900">
              <a:buFont typeface="+mj-lt"/>
              <a:buAutoNum type="alphaLcParenR" startAt="4"/>
            </a:pPr>
            <a:r>
              <a:rPr lang="fr-FR" b="1" i="1" dirty="0">
                <a:solidFill>
                  <a:srgbClr val="000000"/>
                </a:solidFill>
                <a:latin typeface="Arial" panose="020B0604020202020204" pitchFamily="34" charset="0"/>
              </a:rPr>
              <a:t>Le travail et la reprise du travail après pause méridienne:</a:t>
            </a:r>
          </a:p>
          <a:p>
            <a:r>
              <a:rPr lang="fr-FR" dirty="0">
                <a:solidFill>
                  <a:srgbClr val="000000"/>
                </a:solidFill>
                <a:latin typeface="Arial" panose="020B0604020202020204" pitchFamily="34" charset="0"/>
              </a:rPr>
              <a:t>La présence du manager sur le terrain est si possible accentuée. Dans de tels cas de figure, il n’est pas rare que le manager ait un rôle de production en remplaçant un salarié absent. Sa présence est donc visible. </a:t>
            </a:r>
          </a:p>
          <a:p>
            <a:endParaRPr lang="fr-FR" sz="1000" dirty="0">
              <a:solidFill>
                <a:srgbClr val="000000"/>
              </a:solidFill>
              <a:latin typeface="Arial" panose="020B0604020202020204" pitchFamily="34" charset="0"/>
            </a:endParaRPr>
          </a:p>
          <a:p>
            <a:r>
              <a:rPr lang="fr-FR" dirty="0">
                <a:solidFill>
                  <a:srgbClr val="000000"/>
                </a:solidFill>
                <a:latin typeface="Arial" panose="020B0604020202020204" pitchFamily="34" charset="0"/>
              </a:rPr>
              <a:t>Son exemplarité est donc ENCORE PLUS IMPORTANTE.</a:t>
            </a:r>
          </a:p>
          <a:p>
            <a:endParaRPr lang="fr-FR" dirty="0">
              <a:solidFill>
                <a:srgbClr val="000000"/>
              </a:solidFill>
              <a:latin typeface="Arial" panose="020B0604020202020204" pitchFamily="34" charset="0"/>
            </a:endParaRPr>
          </a:p>
          <a:p>
            <a:r>
              <a:rPr lang="fr-FR" dirty="0">
                <a:solidFill>
                  <a:srgbClr val="000000"/>
                </a:solidFill>
                <a:latin typeface="Arial" panose="020B0604020202020204" pitchFamily="34" charset="0"/>
              </a:rPr>
              <a:t>Il doit être particulièrement vigilant envers tout salarié qui ne se sentirait pas bien, et qui nécessiterait de faire un point santé.</a:t>
            </a:r>
          </a:p>
          <a:p>
            <a:r>
              <a:rPr lang="fr-FR" dirty="0">
                <a:solidFill>
                  <a:srgbClr val="000000"/>
                </a:solidFill>
                <a:latin typeface="Arial" panose="020B0604020202020204" pitchFamily="34" charset="0"/>
              </a:rPr>
              <a:t>Dès l’apparition d’un symptôme, il doit appliquer la conduite à tenir prédéfinie par l’entreprise rigoureusement (</a:t>
            </a:r>
            <a:r>
              <a:rPr lang="fr-FR" dirty="0" err="1">
                <a:solidFill>
                  <a:srgbClr val="000000"/>
                </a:solidFill>
                <a:latin typeface="Arial" panose="020B0604020202020204" pitchFamily="34" charset="0"/>
              </a:rPr>
              <a:t>cf</a:t>
            </a:r>
            <a:r>
              <a:rPr lang="fr-FR" dirty="0">
                <a:solidFill>
                  <a:srgbClr val="000000"/>
                </a:solidFill>
                <a:latin typeface="Arial" panose="020B0604020202020204" pitchFamily="34" charset="0"/>
              </a:rPr>
              <a:t> chapitre 4.4 de ce guide).</a:t>
            </a:r>
          </a:p>
          <a:p>
            <a:endParaRPr lang="fr-FR" dirty="0">
              <a:solidFill>
                <a:srgbClr val="000000"/>
              </a:solidFill>
              <a:latin typeface="Arial" panose="020B0604020202020204" pitchFamily="34" charset="0"/>
            </a:endParaRPr>
          </a:p>
          <a:p>
            <a:r>
              <a:rPr lang="fr-FR" dirty="0">
                <a:solidFill>
                  <a:srgbClr val="000000"/>
                </a:solidFill>
                <a:latin typeface="Arial" panose="020B0604020202020204" pitchFamily="34" charset="0"/>
              </a:rPr>
              <a:t>Le manager est invité à faire un mémo journalier daté (enregistrements sur recorder ou smartphone), sur ces difficultés et suggestions évoquées et à le transmettre à la cellule de crise qui pourra en retirer les enseignements profitables à d’autres secteurs de l’entreprise. </a:t>
            </a:r>
          </a:p>
          <a:p>
            <a:r>
              <a:rPr lang="fr-FR" dirty="0">
                <a:solidFill>
                  <a:srgbClr val="000000"/>
                </a:solidFill>
                <a:latin typeface="Arial" panose="020B0604020202020204" pitchFamily="34" charset="0"/>
              </a:rPr>
              <a:t>De plus, en fin de période pandémique, ces mémos seront des pépites pour capitaliser sur cette période et ajuster le plan de continuité d’activité.</a:t>
            </a:r>
            <a:endParaRPr lang="fr-FR" u="sng" dirty="0">
              <a:solidFill>
                <a:srgbClr val="000000"/>
              </a:solidFill>
              <a:latin typeface="Arial" panose="020B0604020202020204" pitchFamily="34" charset="0"/>
            </a:endParaRPr>
          </a:p>
        </p:txBody>
      </p:sp>
      <p:sp>
        <p:nvSpPr>
          <p:cNvPr id="18" name="Ellipse 17">
            <a:extLst>
              <a:ext uri="{FF2B5EF4-FFF2-40B4-BE49-F238E27FC236}">
                <a16:creationId xmlns:a16="http://schemas.microsoft.com/office/drawing/2014/main" id="{AC7ADBD0-7A22-44F6-BD76-C1EA48CFBCEF}"/>
              </a:ext>
            </a:extLst>
          </p:cNvPr>
          <p:cNvSpPr/>
          <p:nvPr/>
        </p:nvSpPr>
        <p:spPr>
          <a:xfrm>
            <a:off x="55998" y="17871"/>
            <a:ext cx="1569704" cy="1419968"/>
          </a:xfrm>
          <a:prstGeom prst="ellipse">
            <a:avLst/>
          </a:prstGeom>
          <a:solidFill>
            <a:srgbClr val="3B43DB">
              <a:hueOff val="0"/>
              <a:satOff val="0"/>
              <a:lumOff val="0"/>
              <a:alphaOff val="0"/>
            </a:srgbClr>
          </a:solidFill>
          <a:ln w="15875" cap="rnd"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grpSp>
        <p:nvGrpSpPr>
          <p:cNvPr id="17" name="Groupe 16">
            <a:extLst>
              <a:ext uri="{FF2B5EF4-FFF2-40B4-BE49-F238E27FC236}">
                <a16:creationId xmlns:a16="http://schemas.microsoft.com/office/drawing/2014/main" id="{0C4065C4-C553-4D2A-9090-D95661ADF572}"/>
              </a:ext>
            </a:extLst>
          </p:cNvPr>
          <p:cNvGrpSpPr/>
          <p:nvPr/>
        </p:nvGrpSpPr>
        <p:grpSpPr>
          <a:xfrm>
            <a:off x="60767" y="17871"/>
            <a:ext cx="1560165" cy="1447870"/>
            <a:chOff x="5043234" y="4200931"/>
            <a:chExt cx="1560165" cy="1447870"/>
          </a:xfrm>
        </p:grpSpPr>
        <p:sp>
          <p:nvSpPr>
            <p:cNvPr id="19" name="Ellipse 18">
              <a:extLst>
                <a:ext uri="{FF2B5EF4-FFF2-40B4-BE49-F238E27FC236}">
                  <a16:creationId xmlns:a16="http://schemas.microsoft.com/office/drawing/2014/main" id="{125C8296-4228-42C7-8256-E72C38D67CDC}"/>
                </a:ext>
              </a:extLst>
            </p:cNvPr>
            <p:cNvSpPr/>
            <p:nvPr/>
          </p:nvSpPr>
          <p:spPr>
            <a:xfrm>
              <a:off x="5043234" y="4200931"/>
              <a:ext cx="1560165" cy="144787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Ellipse 4">
              <a:extLst>
                <a:ext uri="{FF2B5EF4-FFF2-40B4-BE49-F238E27FC236}">
                  <a16:creationId xmlns:a16="http://schemas.microsoft.com/office/drawing/2014/main" id="{0853501C-7150-4F73-8453-6DA1EDB2A926}"/>
                </a:ext>
              </a:extLst>
            </p:cNvPr>
            <p:cNvSpPr txBox="1"/>
            <p:nvPr/>
          </p:nvSpPr>
          <p:spPr>
            <a:xfrm>
              <a:off x="5271715" y="4412967"/>
              <a:ext cx="1103203" cy="10237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622300">
                <a:lnSpc>
                  <a:spcPct val="90000"/>
                </a:lnSpc>
                <a:spcBef>
                  <a:spcPct val="0"/>
                </a:spcBef>
                <a:spcAft>
                  <a:spcPct val="35000"/>
                </a:spcAft>
              </a:pPr>
              <a:r>
                <a:rPr lang="fr-FR" sz="1400" kern="1200" dirty="0">
                  <a:latin typeface="Arial" panose="020B0604020202020204" pitchFamily="34" charset="0"/>
                  <a:cs typeface="Arial" panose="020B0604020202020204" pitchFamily="34" charset="0"/>
                </a:rPr>
                <a:t>4- </a:t>
              </a:r>
              <a:r>
                <a:rPr lang="fr-FR" sz="1400" dirty="0">
                  <a:latin typeface="Arial" panose="020B0604020202020204" pitchFamily="34" charset="0"/>
                  <a:cs typeface="Arial" panose="020B0604020202020204" pitchFamily="34" charset="0"/>
                </a:rPr>
                <a:t>Des mesures de prévention et de protection de circonstance</a:t>
              </a:r>
              <a:endParaRPr lang="fr-FR" sz="1400"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2426053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Agir pour travailler et produire en toute SST</a:t>
            </a:r>
          </a:p>
        </p:txBody>
      </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6" name="Rectangle 15">
            <a:extLst>
              <a:ext uri="{FF2B5EF4-FFF2-40B4-BE49-F238E27FC236}">
                <a16:creationId xmlns:a16="http://schemas.microsoft.com/office/drawing/2014/main" id="{FE60337D-B657-4764-93EC-81DEEC1597A6}"/>
              </a:ext>
            </a:extLst>
          </p:cNvPr>
          <p:cNvSpPr/>
          <p:nvPr/>
        </p:nvSpPr>
        <p:spPr>
          <a:xfrm>
            <a:off x="1944414" y="1100854"/>
            <a:ext cx="10117606" cy="3108543"/>
          </a:xfrm>
          <a:prstGeom prst="rect">
            <a:avLst/>
          </a:prstGeom>
        </p:spPr>
        <p:txBody>
          <a:bodyPr wrap="square">
            <a:spAutoFit/>
          </a:bodyPr>
          <a:lstStyle/>
          <a:p>
            <a:endParaRPr lang="fr-FR" sz="1600" dirty="0">
              <a:solidFill>
                <a:srgbClr val="000000"/>
              </a:solidFill>
              <a:latin typeface="Arial" panose="020B0604020202020204" pitchFamily="34" charset="0"/>
            </a:endParaRPr>
          </a:p>
          <a:p>
            <a:pPr marL="342900" indent="-342900">
              <a:buFont typeface="+mj-lt"/>
              <a:buAutoNum type="arabicPeriod"/>
            </a:pPr>
            <a:r>
              <a:rPr lang="fr-FR" b="1" i="1" dirty="0">
                <a:solidFill>
                  <a:srgbClr val="000000"/>
                </a:solidFill>
                <a:latin typeface="Arial" panose="020B0604020202020204" pitchFamily="34" charset="0"/>
              </a:rPr>
              <a:t>Mesures de prévention et de protection à prendre pour maitriser les risques évalués tout au long de la chaine de création de valeur (7/11)</a:t>
            </a:r>
          </a:p>
          <a:p>
            <a:pPr marL="342900" indent="-342900">
              <a:buFont typeface="+mj-lt"/>
              <a:buAutoNum type="arabicPeriod"/>
            </a:pPr>
            <a:endParaRPr lang="fr-FR" b="1" i="1" dirty="0">
              <a:solidFill>
                <a:srgbClr val="000000"/>
              </a:solidFill>
              <a:latin typeface="Arial" panose="020B0604020202020204" pitchFamily="34" charset="0"/>
            </a:endParaRPr>
          </a:p>
          <a:p>
            <a:pPr marL="800100" lvl="1" indent="-342900">
              <a:buFont typeface="+mj-lt"/>
              <a:buAutoNum type="alphaLcParenR" startAt="4"/>
            </a:pPr>
            <a:r>
              <a:rPr lang="fr-FR" b="1" i="1" dirty="0">
                <a:solidFill>
                  <a:srgbClr val="000000"/>
                </a:solidFill>
                <a:latin typeface="Arial" panose="020B0604020202020204" pitchFamily="34" charset="0"/>
              </a:rPr>
              <a:t>Le travail et la reprise du travail après pause méridienne (suite):</a:t>
            </a:r>
            <a:endParaRPr lang="fr-FR" dirty="0">
              <a:solidFill>
                <a:srgbClr val="000000"/>
              </a:solidFill>
              <a:latin typeface="Arial" panose="020B0604020202020204" pitchFamily="34" charset="0"/>
            </a:endParaRPr>
          </a:p>
          <a:p>
            <a:r>
              <a:rPr lang="fr-FR" dirty="0">
                <a:solidFill>
                  <a:srgbClr val="000000"/>
                </a:solidFill>
                <a:latin typeface="Arial" panose="020B0604020202020204" pitchFamily="34" charset="0"/>
              </a:rPr>
              <a:t>L’entreprise peut remettre à jour journellement l’information sur ses effectifs possédant les compétences de Sauveteur Secouriste du Travail.</a:t>
            </a:r>
          </a:p>
          <a:p>
            <a:endParaRPr lang="fr-FR" dirty="0">
              <a:solidFill>
                <a:srgbClr val="000000"/>
              </a:solidFill>
              <a:latin typeface="Arial" panose="020B0604020202020204" pitchFamily="34" charset="0"/>
            </a:endParaRPr>
          </a:p>
          <a:p>
            <a:r>
              <a:rPr lang="fr-FR" dirty="0">
                <a:solidFill>
                  <a:srgbClr val="000000"/>
                </a:solidFill>
                <a:latin typeface="Arial" panose="020B0604020202020204" pitchFamily="34" charset="0"/>
              </a:rPr>
              <a:t>C’est également une opportunité, si elle dispose d’un moniteur de SST, pour enseigner les gestes qui sauvent à ses salariés. </a:t>
            </a:r>
          </a:p>
          <a:p>
            <a:endParaRPr lang="fr-FR" dirty="0">
              <a:solidFill>
                <a:srgbClr val="000000"/>
              </a:solidFill>
              <a:latin typeface="Arial" panose="020B0604020202020204" pitchFamily="34" charset="0"/>
            </a:endParaRPr>
          </a:p>
        </p:txBody>
      </p:sp>
      <p:sp>
        <p:nvSpPr>
          <p:cNvPr id="18" name="Ellipse 17">
            <a:extLst>
              <a:ext uri="{FF2B5EF4-FFF2-40B4-BE49-F238E27FC236}">
                <a16:creationId xmlns:a16="http://schemas.microsoft.com/office/drawing/2014/main" id="{AC7ADBD0-7A22-44F6-BD76-C1EA48CFBCEF}"/>
              </a:ext>
            </a:extLst>
          </p:cNvPr>
          <p:cNvSpPr/>
          <p:nvPr/>
        </p:nvSpPr>
        <p:spPr>
          <a:xfrm>
            <a:off x="55998" y="17871"/>
            <a:ext cx="1569704" cy="1419968"/>
          </a:xfrm>
          <a:prstGeom prst="ellipse">
            <a:avLst/>
          </a:prstGeom>
          <a:solidFill>
            <a:srgbClr val="3B43DB">
              <a:hueOff val="0"/>
              <a:satOff val="0"/>
              <a:lumOff val="0"/>
              <a:alphaOff val="0"/>
            </a:srgbClr>
          </a:solidFill>
          <a:ln w="15875" cap="rnd"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grpSp>
        <p:nvGrpSpPr>
          <p:cNvPr id="17" name="Groupe 16">
            <a:extLst>
              <a:ext uri="{FF2B5EF4-FFF2-40B4-BE49-F238E27FC236}">
                <a16:creationId xmlns:a16="http://schemas.microsoft.com/office/drawing/2014/main" id="{0C4065C4-C553-4D2A-9090-D95661ADF572}"/>
              </a:ext>
            </a:extLst>
          </p:cNvPr>
          <p:cNvGrpSpPr/>
          <p:nvPr/>
        </p:nvGrpSpPr>
        <p:grpSpPr>
          <a:xfrm>
            <a:off x="60767" y="17871"/>
            <a:ext cx="1560165" cy="1447870"/>
            <a:chOff x="5043234" y="4200931"/>
            <a:chExt cx="1560165" cy="1447870"/>
          </a:xfrm>
        </p:grpSpPr>
        <p:sp>
          <p:nvSpPr>
            <p:cNvPr id="19" name="Ellipse 18">
              <a:extLst>
                <a:ext uri="{FF2B5EF4-FFF2-40B4-BE49-F238E27FC236}">
                  <a16:creationId xmlns:a16="http://schemas.microsoft.com/office/drawing/2014/main" id="{125C8296-4228-42C7-8256-E72C38D67CDC}"/>
                </a:ext>
              </a:extLst>
            </p:cNvPr>
            <p:cNvSpPr/>
            <p:nvPr/>
          </p:nvSpPr>
          <p:spPr>
            <a:xfrm>
              <a:off x="5043234" y="4200931"/>
              <a:ext cx="1560165" cy="144787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Ellipse 4">
              <a:extLst>
                <a:ext uri="{FF2B5EF4-FFF2-40B4-BE49-F238E27FC236}">
                  <a16:creationId xmlns:a16="http://schemas.microsoft.com/office/drawing/2014/main" id="{0853501C-7150-4F73-8453-6DA1EDB2A926}"/>
                </a:ext>
              </a:extLst>
            </p:cNvPr>
            <p:cNvSpPr txBox="1"/>
            <p:nvPr/>
          </p:nvSpPr>
          <p:spPr>
            <a:xfrm>
              <a:off x="5271715" y="4412967"/>
              <a:ext cx="1103203" cy="10237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622300">
                <a:lnSpc>
                  <a:spcPct val="90000"/>
                </a:lnSpc>
                <a:spcBef>
                  <a:spcPct val="0"/>
                </a:spcBef>
                <a:spcAft>
                  <a:spcPct val="35000"/>
                </a:spcAft>
              </a:pPr>
              <a:r>
                <a:rPr lang="fr-FR" sz="1400" kern="1200" dirty="0">
                  <a:latin typeface="Arial" panose="020B0604020202020204" pitchFamily="34" charset="0"/>
                  <a:cs typeface="Arial" panose="020B0604020202020204" pitchFamily="34" charset="0"/>
                </a:rPr>
                <a:t>4- </a:t>
              </a:r>
              <a:r>
                <a:rPr lang="fr-FR" sz="1400" dirty="0">
                  <a:latin typeface="Arial" panose="020B0604020202020204" pitchFamily="34" charset="0"/>
                  <a:cs typeface="Arial" panose="020B0604020202020204" pitchFamily="34" charset="0"/>
                </a:rPr>
                <a:t>Des mesures de prévention et de protection de circonstance</a:t>
              </a:r>
              <a:endParaRPr lang="fr-FR" sz="1400"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67784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Chacun est acteur de sa santé et de celle des autres</a:t>
            </a:r>
          </a:p>
        </p:txBody>
      </p:sp>
      <p:grpSp>
        <p:nvGrpSpPr>
          <p:cNvPr id="11" name="Groupe 10">
            <a:extLst>
              <a:ext uri="{FF2B5EF4-FFF2-40B4-BE49-F238E27FC236}">
                <a16:creationId xmlns:a16="http://schemas.microsoft.com/office/drawing/2014/main" id="{4A6CB5E2-872B-4F0B-8572-06F76F9374A7}"/>
              </a:ext>
            </a:extLst>
          </p:cNvPr>
          <p:cNvGrpSpPr/>
          <p:nvPr/>
        </p:nvGrpSpPr>
        <p:grpSpPr>
          <a:xfrm>
            <a:off x="129979" y="0"/>
            <a:ext cx="1513490" cy="1506660"/>
            <a:chOff x="4075473" y="-76114"/>
            <a:chExt cx="1513490" cy="1506660"/>
          </a:xfrm>
        </p:grpSpPr>
        <p:sp>
          <p:nvSpPr>
            <p:cNvPr id="12" name="Ellipse 11">
              <a:extLst>
                <a:ext uri="{FF2B5EF4-FFF2-40B4-BE49-F238E27FC236}">
                  <a16:creationId xmlns:a16="http://schemas.microsoft.com/office/drawing/2014/main" id="{7060FD75-41A2-41C2-AA30-165D259571AF}"/>
                </a:ext>
              </a:extLst>
            </p:cNvPr>
            <p:cNvSpPr/>
            <p:nvPr/>
          </p:nvSpPr>
          <p:spPr>
            <a:xfrm>
              <a:off x="4075473" y="-76114"/>
              <a:ext cx="1513490" cy="150666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Ellipse 4">
              <a:extLst>
                <a:ext uri="{FF2B5EF4-FFF2-40B4-BE49-F238E27FC236}">
                  <a16:creationId xmlns:a16="http://schemas.microsoft.com/office/drawing/2014/main" id="{6B4482A9-506B-4175-A7C5-2CD590735612}"/>
                </a:ext>
              </a:extLst>
            </p:cNvPr>
            <p:cNvSpPr txBox="1"/>
            <p:nvPr/>
          </p:nvSpPr>
          <p:spPr>
            <a:xfrm>
              <a:off x="4297118" y="144531"/>
              <a:ext cx="1070200" cy="10653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fr-FR"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 Des salariés-citoyens exposés à la pandémie</a:t>
              </a:r>
            </a:p>
          </p:txBody>
        </p:sp>
      </p:gr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5" name="Rectangle 4">
            <a:extLst>
              <a:ext uri="{FF2B5EF4-FFF2-40B4-BE49-F238E27FC236}">
                <a16:creationId xmlns:a16="http://schemas.microsoft.com/office/drawing/2014/main" id="{01A7B4C0-A8F6-4E64-964D-FAA61E6D5D27}"/>
              </a:ext>
            </a:extLst>
          </p:cNvPr>
          <p:cNvSpPr/>
          <p:nvPr/>
        </p:nvSpPr>
        <p:spPr>
          <a:xfrm>
            <a:off x="1421824" y="1095683"/>
            <a:ext cx="10423335" cy="4247317"/>
          </a:xfrm>
          <a:prstGeom prst="rect">
            <a:avLst/>
          </a:prstGeom>
        </p:spPr>
        <p:txBody>
          <a:bodyPr wrap="square">
            <a:spAutoFit/>
          </a:bodyPr>
          <a:lstStyle/>
          <a:p>
            <a:pPr marL="342900" indent="-342900">
              <a:buAutoNum type="arabicPeriod"/>
              <a:defRPr/>
            </a:pPr>
            <a:r>
              <a:rPr lang="fr-FR" b="1" i="1" dirty="0">
                <a:solidFill>
                  <a:srgbClr val="000000"/>
                </a:solidFill>
                <a:latin typeface="Arial" panose="020B0604020202020204" pitchFamily="34" charset="0"/>
              </a:rPr>
              <a:t>Le Covid19, c’est quoi? (1/3)</a:t>
            </a:r>
          </a:p>
          <a:p>
            <a:pPr marL="342900" indent="-342900">
              <a:buAutoNum type="arabicPeriod"/>
              <a:defRPr/>
            </a:pPr>
            <a:endParaRPr lang="fr-FR" dirty="0">
              <a:solidFill>
                <a:schemeClr val="bg1"/>
              </a:solidFill>
              <a:latin typeface="Arial" panose="020B0604020202020204" pitchFamily="34" charset="0"/>
              <a:cs typeface="Arial" panose="020B0604020202020204" pitchFamily="34" charset="0"/>
            </a:endParaRPr>
          </a:p>
          <a:p>
            <a:r>
              <a:rPr lang="fr-FR" dirty="0">
                <a:solidFill>
                  <a:schemeClr val="bg1"/>
                </a:solidFill>
                <a:latin typeface="Arial" panose="020B0604020202020204" pitchFamily="34" charset="0"/>
                <a:cs typeface="Arial" panose="020B0604020202020204" pitchFamily="34" charset="0"/>
              </a:rPr>
              <a:t>		Les coronavirus sont une famille de virus, qui provoquent des maladies allant d’un 		simple rhume (certains virus saisonniers sont des coronavirus) à des pathologies 		plus sévères comme le MERS-</a:t>
            </a:r>
            <a:r>
              <a:rPr lang="fr-FR" dirty="0" err="1">
                <a:solidFill>
                  <a:schemeClr val="bg1"/>
                </a:solidFill>
                <a:latin typeface="Arial" panose="020B0604020202020204" pitchFamily="34" charset="0"/>
                <a:cs typeface="Arial" panose="020B0604020202020204" pitchFamily="34" charset="0"/>
              </a:rPr>
              <a:t>CoV</a:t>
            </a:r>
            <a:r>
              <a:rPr lang="fr-FR" dirty="0">
                <a:solidFill>
                  <a:schemeClr val="bg1"/>
                </a:solidFill>
                <a:latin typeface="Arial" panose="020B0604020202020204" pitchFamily="34" charset="0"/>
                <a:cs typeface="Arial" panose="020B0604020202020204" pitchFamily="34" charset="0"/>
              </a:rPr>
              <a:t> ou le SRAS.</a:t>
            </a:r>
          </a:p>
          <a:p>
            <a:endParaRPr lang="fr-FR" dirty="0">
              <a:solidFill>
                <a:schemeClr val="bg1"/>
              </a:solidFill>
              <a:latin typeface="Arial" panose="020B0604020202020204" pitchFamily="34" charset="0"/>
              <a:cs typeface="Arial" panose="020B0604020202020204" pitchFamily="34" charset="0"/>
            </a:endParaRPr>
          </a:p>
          <a:p>
            <a:endParaRPr lang="fr-FR" dirty="0">
              <a:solidFill>
                <a:schemeClr val="bg1"/>
              </a:solidFill>
              <a:latin typeface="Arial" panose="020B0604020202020204" pitchFamily="34" charset="0"/>
              <a:cs typeface="Arial" panose="020B0604020202020204" pitchFamily="34" charset="0"/>
            </a:endParaRPr>
          </a:p>
          <a:p>
            <a:r>
              <a:rPr lang="fr-FR" dirty="0">
                <a:solidFill>
                  <a:schemeClr val="bg1"/>
                </a:solidFill>
                <a:latin typeface="Arial" panose="020B0604020202020204" pitchFamily="34" charset="0"/>
                <a:cs typeface="Arial" panose="020B0604020202020204" pitchFamily="34" charset="0"/>
              </a:rPr>
              <a:t>Le virus identifié en janvier 2020 en Chine est un nouveau coronavirus, nommé SARS-CoV-2. </a:t>
            </a:r>
          </a:p>
          <a:p>
            <a:endParaRPr lang="fr-FR" dirty="0">
              <a:solidFill>
                <a:schemeClr val="bg1"/>
              </a:solidFill>
              <a:latin typeface="Arial" panose="020B0604020202020204" pitchFamily="34" charset="0"/>
              <a:cs typeface="Arial" panose="020B0604020202020204" pitchFamily="34" charset="0"/>
            </a:endParaRPr>
          </a:p>
          <a:p>
            <a:r>
              <a:rPr lang="fr-FR" dirty="0">
                <a:solidFill>
                  <a:schemeClr val="bg1"/>
                </a:solidFill>
                <a:latin typeface="Arial" panose="020B0604020202020204" pitchFamily="34" charset="0"/>
                <a:cs typeface="Arial" panose="020B0604020202020204" pitchFamily="34" charset="0"/>
              </a:rPr>
              <a:t>La </a:t>
            </a:r>
            <a:r>
              <a:rPr lang="fr-FR" b="1" dirty="0">
                <a:solidFill>
                  <a:schemeClr val="bg1"/>
                </a:solidFill>
                <a:latin typeface="Arial" panose="020B0604020202020204" pitchFamily="34" charset="0"/>
                <a:cs typeface="Arial" panose="020B0604020202020204" pitchFamily="34" charset="0"/>
              </a:rPr>
              <a:t>maladie</a:t>
            </a:r>
            <a:r>
              <a:rPr lang="fr-FR" dirty="0">
                <a:solidFill>
                  <a:schemeClr val="bg1"/>
                </a:solidFill>
                <a:latin typeface="Arial" panose="020B0604020202020204" pitchFamily="34" charset="0"/>
                <a:cs typeface="Arial" panose="020B0604020202020204" pitchFamily="34" charset="0"/>
              </a:rPr>
              <a:t> provoquée par ce coronavirus a été nommée </a:t>
            </a:r>
            <a:r>
              <a:rPr lang="fr-FR" b="1" dirty="0">
                <a:solidFill>
                  <a:schemeClr val="bg1"/>
                </a:solidFill>
                <a:latin typeface="Arial" panose="020B0604020202020204" pitchFamily="34" charset="0"/>
                <a:cs typeface="Arial" panose="020B0604020202020204" pitchFamily="34" charset="0"/>
              </a:rPr>
              <a:t>COVID-19 </a:t>
            </a:r>
            <a:r>
              <a:rPr lang="fr-FR" dirty="0">
                <a:solidFill>
                  <a:schemeClr val="bg1"/>
                </a:solidFill>
                <a:latin typeface="Arial" panose="020B0604020202020204" pitchFamily="34" charset="0"/>
                <a:cs typeface="Arial" panose="020B0604020202020204" pitchFamily="34" charset="0"/>
              </a:rPr>
              <a:t>par l’</a:t>
            </a:r>
            <a:r>
              <a:rPr lang="fr-FR"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Organisation mondiale de la Santé - OMS</a:t>
            </a:r>
            <a:r>
              <a:rPr lang="fr-FR" dirty="0">
                <a:solidFill>
                  <a:schemeClr val="bg1"/>
                </a:solidFill>
                <a:latin typeface="Arial" panose="020B0604020202020204" pitchFamily="34" charset="0"/>
                <a:cs typeface="Arial" panose="020B0604020202020204" pitchFamily="34" charset="0"/>
              </a:rPr>
              <a:t>. </a:t>
            </a:r>
          </a:p>
          <a:p>
            <a:endParaRPr lang="fr-FR" dirty="0">
              <a:solidFill>
                <a:schemeClr val="bg1"/>
              </a:solidFill>
              <a:latin typeface="Arial" panose="020B0604020202020204" pitchFamily="34" charset="0"/>
              <a:cs typeface="Arial" panose="020B0604020202020204" pitchFamily="34" charset="0"/>
            </a:endParaRPr>
          </a:p>
          <a:p>
            <a:r>
              <a:rPr lang="fr-FR" dirty="0">
                <a:solidFill>
                  <a:schemeClr val="bg1"/>
                </a:solidFill>
                <a:latin typeface="Arial" panose="020B0604020202020204" pitchFamily="34" charset="0"/>
                <a:cs typeface="Arial" panose="020B0604020202020204" pitchFamily="34" charset="0"/>
              </a:rPr>
              <a:t>Depuis le 11 mars 2020, l’OMS qualifie la situation mondiale du COVID-19 de pandémie ; c’est-à-dire que l’épidémie est désormais mondiale.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5" name="Image 14">
            <a:extLst>
              <a:ext uri="{FF2B5EF4-FFF2-40B4-BE49-F238E27FC236}">
                <a16:creationId xmlns:a16="http://schemas.microsoft.com/office/drawing/2014/main" id="{188DCF77-B7BC-4780-8567-2908163DD0BD}"/>
              </a:ext>
            </a:extLst>
          </p:cNvPr>
          <p:cNvPicPr/>
          <p:nvPr/>
        </p:nvPicPr>
        <p:blipFill rotWithShape="1">
          <a:blip r:embed="rId7" cstate="print">
            <a:extLst>
              <a:ext uri="{28A0092B-C50C-407E-A947-70E740481C1C}">
                <a14:useLocalDpi xmlns:a14="http://schemas.microsoft.com/office/drawing/2010/main" val="0"/>
              </a:ext>
            </a:extLst>
          </a:blip>
          <a:srcRect/>
          <a:stretch/>
        </p:blipFill>
        <p:spPr bwMode="auto">
          <a:xfrm>
            <a:off x="1824510" y="1709907"/>
            <a:ext cx="1056005" cy="10572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987052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Agir pour travailler et produire en toute SST</a:t>
            </a:r>
          </a:p>
        </p:txBody>
      </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6" name="Rectangle 15">
            <a:extLst>
              <a:ext uri="{FF2B5EF4-FFF2-40B4-BE49-F238E27FC236}">
                <a16:creationId xmlns:a16="http://schemas.microsoft.com/office/drawing/2014/main" id="{FE60337D-B657-4764-93EC-81DEEC1597A6}"/>
              </a:ext>
            </a:extLst>
          </p:cNvPr>
          <p:cNvSpPr/>
          <p:nvPr/>
        </p:nvSpPr>
        <p:spPr>
          <a:xfrm>
            <a:off x="1944414" y="1100854"/>
            <a:ext cx="10117606" cy="5878532"/>
          </a:xfrm>
          <a:prstGeom prst="rect">
            <a:avLst/>
          </a:prstGeom>
        </p:spPr>
        <p:txBody>
          <a:bodyPr wrap="square">
            <a:spAutoFit/>
          </a:bodyPr>
          <a:lstStyle/>
          <a:p>
            <a:endParaRPr lang="fr-FR" sz="1600" dirty="0">
              <a:solidFill>
                <a:srgbClr val="000000"/>
              </a:solidFill>
              <a:latin typeface="Arial" panose="020B0604020202020204" pitchFamily="34" charset="0"/>
            </a:endParaRPr>
          </a:p>
          <a:p>
            <a:pPr marL="342900" indent="-342900">
              <a:buFont typeface="+mj-lt"/>
              <a:buAutoNum type="arabicPeriod"/>
            </a:pPr>
            <a:r>
              <a:rPr lang="fr-FR" b="1" i="1" dirty="0">
                <a:solidFill>
                  <a:srgbClr val="000000"/>
                </a:solidFill>
                <a:latin typeface="Arial" panose="020B0604020202020204" pitchFamily="34" charset="0"/>
              </a:rPr>
              <a:t>Mesures de prévention et de protection à prendre pour maitriser les risques évalués tout au long de la chaine de création de valeur (8/11)</a:t>
            </a:r>
          </a:p>
          <a:p>
            <a:pPr marL="342900" indent="-342900">
              <a:buFont typeface="+mj-lt"/>
              <a:buAutoNum type="arabicPeriod"/>
            </a:pPr>
            <a:endParaRPr lang="fr-FR" sz="1000" b="1" i="1" dirty="0">
              <a:solidFill>
                <a:srgbClr val="000000"/>
              </a:solidFill>
              <a:latin typeface="Arial" panose="020B0604020202020204" pitchFamily="34" charset="0"/>
            </a:endParaRPr>
          </a:p>
          <a:p>
            <a:pPr marL="800100" lvl="1" indent="-342900">
              <a:buFont typeface="+mj-lt"/>
              <a:buAutoNum type="alphaLcParenR" startAt="5"/>
            </a:pPr>
            <a:r>
              <a:rPr lang="fr-FR" b="1" i="1" dirty="0">
                <a:solidFill>
                  <a:srgbClr val="000000"/>
                </a:solidFill>
                <a:latin typeface="Arial" panose="020B0604020202020204" pitchFamily="34" charset="0"/>
              </a:rPr>
              <a:t>La pause méridienne:</a:t>
            </a:r>
          </a:p>
          <a:p>
            <a:r>
              <a:rPr lang="fr-FR" dirty="0">
                <a:solidFill>
                  <a:srgbClr val="000000"/>
                </a:solidFill>
                <a:latin typeface="Arial" panose="020B0604020202020204" pitchFamily="34" charset="0"/>
              </a:rPr>
              <a:t>Pour éviter l’affluence et la promiscuité, incompatible en période de pandémie, l’entreprise planifie les horaires par équipes où il est possible de rejoindre le restaurant d’entreprise. Celui-ci organise le circuit à suivre rigoureusement pour remplir son plateau, réduit l’offre pour éviter trop de va et vient, balise le sol pour le respect des distances de sécurité. Si paiement, privilégier la CB. </a:t>
            </a:r>
          </a:p>
          <a:p>
            <a:r>
              <a:rPr lang="fr-FR" dirty="0">
                <a:solidFill>
                  <a:srgbClr val="000000"/>
                </a:solidFill>
                <a:latin typeface="Arial" panose="020B0604020202020204" pitchFamily="34" charset="0"/>
              </a:rPr>
              <a:t>Le lavage des mains est obligatoire avant de rentrer dans le restaurant, puis à la sortie avant de rejoindre son poste de travail: du gel hydroalcoolique est à positionner aux points d’entrée et de sortie du restaurant, en  essayant autant que possible de différencier ces accès.</a:t>
            </a:r>
          </a:p>
          <a:p>
            <a:endParaRPr lang="fr-FR" dirty="0">
              <a:solidFill>
                <a:srgbClr val="000000"/>
              </a:solidFill>
              <a:latin typeface="Arial" panose="020B0604020202020204" pitchFamily="34" charset="0"/>
            </a:endParaRPr>
          </a:p>
          <a:p>
            <a:r>
              <a:rPr lang="fr-FR" dirty="0">
                <a:solidFill>
                  <a:srgbClr val="000000"/>
                </a:solidFill>
                <a:latin typeface="Arial" panose="020B0604020202020204" pitchFamily="34" charset="0"/>
              </a:rPr>
              <a:t>Définir lorsque cela est matériellement possible, les conditions pour manger exceptionnellement sur son poste de travail, uniquement des repas froids. Notamment la présence de sacs pour emballer les déchets avant de les mettre dans une poubelle de l’entreprise (double emballage).</a:t>
            </a:r>
          </a:p>
          <a:p>
            <a:r>
              <a:rPr lang="fr-FR" dirty="0">
                <a:solidFill>
                  <a:srgbClr val="000000"/>
                </a:solidFill>
                <a:latin typeface="Arial" panose="020B0604020202020204" pitchFamily="34" charset="0"/>
              </a:rPr>
              <a:t>Du gel hydroalcoolique est disponible à proximité pour se laver les mains avant puis après le repas. Naturellement, les distances avec un autre collègue sont respectées.</a:t>
            </a:r>
          </a:p>
          <a:p>
            <a:endParaRPr lang="fr-FR" dirty="0">
              <a:solidFill>
                <a:srgbClr val="000000"/>
              </a:solidFill>
              <a:latin typeface="Arial" panose="020B0604020202020204" pitchFamily="34" charset="0"/>
            </a:endParaRPr>
          </a:p>
          <a:p>
            <a:r>
              <a:rPr lang="fr-FR" dirty="0">
                <a:solidFill>
                  <a:srgbClr val="000000"/>
                </a:solidFill>
                <a:latin typeface="Arial" panose="020B0604020202020204" pitchFamily="34" charset="0"/>
              </a:rPr>
              <a:t>Les machines à café et les fontaines à eau sont condamnées pendant la période de pandémie, au profit de bouteilles d’eau fournies par l’entreprise ayant été auparavant désinfectées.</a:t>
            </a:r>
            <a:endParaRPr lang="fr-FR" u="sng" dirty="0">
              <a:solidFill>
                <a:srgbClr val="000000"/>
              </a:solidFill>
              <a:latin typeface="Arial" panose="020B0604020202020204" pitchFamily="34" charset="0"/>
            </a:endParaRPr>
          </a:p>
        </p:txBody>
      </p:sp>
      <p:sp>
        <p:nvSpPr>
          <p:cNvPr id="18" name="Ellipse 17">
            <a:extLst>
              <a:ext uri="{FF2B5EF4-FFF2-40B4-BE49-F238E27FC236}">
                <a16:creationId xmlns:a16="http://schemas.microsoft.com/office/drawing/2014/main" id="{AC7ADBD0-7A22-44F6-BD76-C1EA48CFBCEF}"/>
              </a:ext>
            </a:extLst>
          </p:cNvPr>
          <p:cNvSpPr/>
          <p:nvPr/>
        </p:nvSpPr>
        <p:spPr>
          <a:xfrm>
            <a:off x="55998" y="17871"/>
            <a:ext cx="1569704" cy="1419968"/>
          </a:xfrm>
          <a:prstGeom prst="ellipse">
            <a:avLst/>
          </a:prstGeom>
          <a:solidFill>
            <a:srgbClr val="3B43DB">
              <a:hueOff val="0"/>
              <a:satOff val="0"/>
              <a:lumOff val="0"/>
              <a:alphaOff val="0"/>
            </a:srgbClr>
          </a:solidFill>
          <a:ln w="15875" cap="rnd"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grpSp>
        <p:nvGrpSpPr>
          <p:cNvPr id="17" name="Groupe 16">
            <a:extLst>
              <a:ext uri="{FF2B5EF4-FFF2-40B4-BE49-F238E27FC236}">
                <a16:creationId xmlns:a16="http://schemas.microsoft.com/office/drawing/2014/main" id="{0C4065C4-C553-4D2A-9090-D95661ADF572}"/>
              </a:ext>
            </a:extLst>
          </p:cNvPr>
          <p:cNvGrpSpPr/>
          <p:nvPr/>
        </p:nvGrpSpPr>
        <p:grpSpPr>
          <a:xfrm>
            <a:off x="60767" y="17871"/>
            <a:ext cx="1560165" cy="1447870"/>
            <a:chOff x="5043234" y="4200931"/>
            <a:chExt cx="1560165" cy="1447870"/>
          </a:xfrm>
        </p:grpSpPr>
        <p:sp>
          <p:nvSpPr>
            <p:cNvPr id="19" name="Ellipse 18">
              <a:extLst>
                <a:ext uri="{FF2B5EF4-FFF2-40B4-BE49-F238E27FC236}">
                  <a16:creationId xmlns:a16="http://schemas.microsoft.com/office/drawing/2014/main" id="{125C8296-4228-42C7-8256-E72C38D67CDC}"/>
                </a:ext>
              </a:extLst>
            </p:cNvPr>
            <p:cNvSpPr/>
            <p:nvPr/>
          </p:nvSpPr>
          <p:spPr>
            <a:xfrm>
              <a:off x="5043234" y="4200931"/>
              <a:ext cx="1560165" cy="144787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Ellipse 4">
              <a:extLst>
                <a:ext uri="{FF2B5EF4-FFF2-40B4-BE49-F238E27FC236}">
                  <a16:creationId xmlns:a16="http://schemas.microsoft.com/office/drawing/2014/main" id="{0853501C-7150-4F73-8453-6DA1EDB2A926}"/>
                </a:ext>
              </a:extLst>
            </p:cNvPr>
            <p:cNvSpPr txBox="1"/>
            <p:nvPr/>
          </p:nvSpPr>
          <p:spPr>
            <a:xfrm>
              <a:off x="5271715" y="4412967"/>
              <a:ext cx="1103203" cy="10237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622300">
                <a:lnSpc>
                  <a:spcPct val="90000"/>
                </a:lnSpc>
                <a:spcBef>
                  <a:spcPct val="0"/>
                </a:spcBef>
                <a:spcAft>
                  <a:spcPct val="35000"/>
                </a:spcAft>
              </a:pPr>
              <a:r>
                <a:rPr lang="fr-FR" sz="1400" kern="1200" dirty="0">
                  <a:latin typeface="Arial" panose="020B0604020202020204" pitchFamily="34" charset="0"/>
                  <a:cs typeface="Arial" panose="020B0604020202020204" pitchFamily="34" charset="0"/>
                </a:rPr>
                <a:t>4- </a:t>
              </a:r>
              <a:r>
                <a:rPr lang="fr-FR" sz="1400" dirty="0">
                  <a:latin typeface="Arial" panose="020B0604020202020204" pitchFamily="34" charset="0"/>
                  <a:cs typeface="Arial" panose="020B0604020202020204" pitchFamily="34" charset="0"/>
                </a:rPr>
                <a:t>Des mesures de prévention et de protection de circonstance</a:t>
              </a:r>
              <a:endParaRPr lang="fr-FR" sz="1400"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3243866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Agir pour travailler et produire en toute SST</a:t>
            </a:r>
          </a:p>
        </p:txBody>
      </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6" name="Rectangle 15">
            <a:extLst>
              <a:ext uri="{FF2B5EF4-FFF2-40B4-BE49-F238E27FC236}">
                <a16:creationId xmlns:a16="http://schemas.microsoft.com/office/drawing/2014/main" id="{FE60337D-B657-4764-93EC-81DEEC1597A6}"/>
              </a:ext>
            </a:extLst>
          </p:cNvPr>
          <p:cNvSpPr/>
          <p:nvPr/>
        </p:nvSpPr>
        <p:spPr>
          <a:xfrm>
            <a:off x="1944414" y="1100854"/>
            <a:ext cx="10117606" cy="5324535"/>
          </a:xfrm>
          <a:prstGeom prst="rect">
            <a:avLst/>
          </a:prstGeom>
        </p:spPr>
        <p:txBody>
          <a:bodyPr wrap="square">
            <a:spAutoFit/>
          </a:bodyPr>
          <a:lstStyle/>
          <a:p>
            <a:endParaRPr lang="fr-FR" sz="1600" dirty="0">
              <a:solidFill>
                <a:srgbClr val="000000"/>
              </a:solidFill>
              <a:latin typeface="Arial" panose="020B0604020202020204" pitchFamily="34" charset="0"/>
            </a:endParaRPr>
          </a:p>
          <a:p>
            <a:pPr marL="342900" indent="-342900">
              <a:buFont typeface="+mj-lt"/>
              <a:buAutoNum type="arabicPeriod"/>
            </a:pPr>
            <a:r>
              <a:rPr lang="fr-FR" b="1" i="1" dirty="0">
                <a:solidFill>
                  <a:srgbClr val="000000"/>
                </a:solidFill>
                <a:latin typeface="Arial" panose="020B0604020202020204" pitchFamily="34" charset="0"/>
              </a:rPr>
              <a:t>Mesures de prévention et de protection à prendre pour maitriser les risques évalués tout au long de la chaine de création de valeur (9/11)</a:t>
            </a:r>
          </a:p>
          <a:p>
            <a:pPr marL="342900" indent="-342900">
              <a:buFont typeface="+mj-lt"/>
              <a:buAutoNum type="arabicPeriod"/>
            </a:pPr>
            <a:endParaRPr lang="fr-FR" b="1" i="1" dirty="0">
              <a:solidFill>
                <a:srgbClr val="000000"/>
              </a:solidFill>
              <a:latin typeface="Arial" panose="020B0604020202020204" pitchFamily="34" charset="0"/>
            </a:endParaRPr>
          </a:p>
          <a:p>
            <a:pPr marL="800100" lvl="1" indent="-342900">
              <a:buFont typeface="+mj-lt"/>
              <a:buAutoNum type="alphaLcParenR" startAt="7"/>
            </a:pPr>
            <a:r>
              <a:rPr lang="fr-FR" b="1" i="1" dirty="0">
                <a:solidFill>
                  <a:srgbClr val="000000"/>
                </a:solidFill>
                <a:latin typeface="Arial" panose="020B0604020202020204" pitchFamily="34" charset="0"/>
              </a:rPr>
              <a:t>La fin du travail:</a:t>
            </a:r>
          </a:p>
          <a:p>
            <a:r>
              <a:rPr lang="fr-FR" dirty="0">
                <a:solidFill>
                  <a:srgbClr val="000000"/>
                </a:solidFill>
                <a:latin typeface="Arial" panose="020B0604020202020204" pitchFamily="34" charset="0"/>
              </a:rPr>
              <a:t>Une pratique exemplaire, y compris hors période de crise, est à instaurer:</a:t>
            </a:r>
          </a:p>
          <a:p>
            <a:endParaRPr lang="fr-FR" dirty="0">
              <a:solidFill>
                <a:srgbClr val="000000"/>
              </a:solidFill>
              <a:latin typeface="Arial" panose="020B0604020202020204" pitchFamily="34" charset="0"/>
            </a:endParaRPr>
          </a:p>
          <a:p>
            <a:pPr marL="285750" indent="-285750">
              <a:buFont typeface="Arial" panose="020B0604020202020204" pitchFamily="34" charset="0"/>
              <a:buChar char="•"/>
            </a:pPr>
            <a:r>
              <a:rPr lang="fr-FR" u="sng" dirty="0">
                <a:solidFill>
                  <a:srgbClr val="000000"/>
                </a:solidFill>
                <a:latin typeface="Arial" panose="020B0604020202020204" pitchFamily="34" charset="0"/>
              </a:rPr>
              <a:t>Le débriefing </a:t>
            </a:r>
            <a:r>
              <a:rPr lang="fr-FR" dirty="0">
                <a:solidFill>
                  <a:srgbClr val="000000"/>
                </a:solidFill>
                <a:latin typeface="Arial" panose="020B0604020202020204" pitchFamily="34" charset="0"/>
              </a:rPr>
              <a:t>de la journée: </a:t>
            </a:r>
          </a:p>
          <a:p>
            <a:endParaRPr lang="fr-FR" dirty="0">
              <a:solidFill>
                <a:srgbClr val="000000"/>
              </a:solidFill>
              <a:latin typeface="Arial" panose="020B0604020202020204" pitchFamily="34" charset="0"/>
            </a:endParaRPr>
          </a:p>
          <a:p>
            <a:r>
              <a:rPr lang="fr-FR" dirty="0">
                <a:solidFill>
                  <a:srgbClr val="000000"/>
                </a:solidFill>
                <a:latin typeface="Arial" panose="020B0604020202020204" pitchFamily="34" charset="0"/>
              </a:rPr>
              <a:t>Il s’agit de partager les succès (l’atteinte d’objectifs, des retours de satisfaction clients, l’absence d’événement indésirables,…), et aussi les difficultés (consignes difficilement applicables, événement indésirable de type presqu’accident, incident, accident), quel que soit le domaine (Financier, Productivité, Qualité, SST, Environnement, Santé et notamment lié au coronavirus en cette période). </a:t>
            </a:r>
          </a:p>
          <a:p>
            <a:pPr>
              <a:tabLst>
                <a:tab pos="265113" algn="l"/>
              </a:tabLst>
            </a:pPr>
            <a:endParaRPr lang="fr-FR" dirty="0">
              <a:solidFill>
                <a:srgbClr val="000000"/>
              </a:solidFill>
              <a:latin typeface="Arial" panose="020B0604020202020204" pitchFamily="34" charset="0"/>
            </a:endParaRPr>
          </a:p>
          <a:p>
            <a:pPr>
              <a:tabLst>
                <a:tab pos="265113" algn="l"/>
              </a:tabLst>
            </a:pPr>
            <a:r>
              <a:rPr lang="fr-FR" dirty="0">
                <a:solidFill>
                  <a:srgbClr val="000000"/>
                </a:solidFill>
                <a:latin typeface="Arial" panose="020B0604020202020204" pitchFamily="34" charset="0"/>
              </a:rPr>
              <a:t>En tirer les leçons et arrêter avec l’équipe les dispositions pour éviter leur reproduction pour les jours futurs. </a:t>
            </a:r>
          </a:p>
          <a:p>
            <a:pPr>
              <a:tabLst>
                <a:tab pos="265113" algn="l"/>
              </a:tabLst>
            </a:pPr>
            <a:endParaRPr lang="fr-FR" dirty="0">
              <a:solidFill>
                <a:srgbClr val="000000"/>
              </a:solidFill>
              <a:latin typeface="Arial" panose="020B0604020202020204" pitchFamily="34" charset="0"/>
            </a:endParaRPr>
          </a:p>
          <a:p>
            <a:pPr>
              <a:tabLst>
                <a:tab pos="265113" algn="l"/>
              </a:tabLst>
            </a:pPr>
            <a:r>
              <a:rPr lang="fr-FR" dirty="0">
                <a:solidFill>
                  <a:srgbClr val="000000"/>
                </a:solidFill>
                <a:latin typeface="Arial" panose="020B0604020202020204" pitchFamily="34" charset="0"/>
              </a:rPr>
              <a:t>Réviser le cas échéant les procédures et prescriptions.</a:t>
            </a:r>
          </a:p>
        </p:txBody>
      </p:sp>
      <p:sp>
        <p:nvSpPr>
          <p:cNvPr id="18" name="Ellipse 17">
            <a:extLst>
              <a:ext uri="{FF2B5EF4-FFF2-40B4-BE49-F238E27FC236}">
                <a16:creationId xmlns:a16="http://schemas.microsoft.com/office/drawing/2014/main" id="{AC7ADBD0-7A22-44F6-BD76-C1EA48CFBCEF}"/>
              </a:ext>
            </a:extLst>
          </p:cNvPr>
          <p:cNvSpPr/>
          <p:nvPr/>
        </p:nvSpPr>
        <p:spPr>
          <a:xfrm>
            <a:off x="55998" y="17871"/>
            <a:ext cx="1569704" cy="1419968"/>
          </a:xfrm>
          <a:prstGeom prst="ellipse">
            <a:avLst/>
          </a:prstGeom>
          <a:solidFill>
            <a:srgbClr val="3B43DB">
              <a:hueOff val="0"/>
              <a:satOff val="0"/>
              <a:lumOff val="0"/>
              <a:alphaOff val="0"/>
            </a:srgbClr>
          </a:solidFill>
          <a:ln w="15875" cap="rnd"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grpSp>
        <p:nvGrpSpPr>
          <p:cNvPr id="17" name="Groupe 16">
            <a:extLst>
              <a:ext uri="{FF2B5EF4-FFF2-40B4-BE49-F238E27FC236}">
                <a16:creationId xmlns:a16="http://schemas.microsoft.com/office/drawing/2014/main" id="{0C4065C4-C553-4D2A-9090-D95661ADF572}"/>
              </a:ext>
            </a:extLst>
          </p:cNvPr>
          <p:cNvGrpSpPr/>
          <p:nvPr/>
        </p:nvGrpSpPr>
        <p:grpSpPr>
          <a:xfrm>
            <a:off x="60767" y="17871"/>
            <a:ext cx="1560165" cy="1447870"/>
            <a:chOff x="5043234" y="4200931"/>
            <a:chExt cx="1560165" cy="1447870"/>
          </a:xfrm>
        </p:grpSpPr>
        <p:sp>
          <p:nvSpPr>
            <p:cNvPr id="19" name="Ellipse 18">
              <a:extLst>
                <a:ext uri="{FF2B5EF4-FFF2-40B4-BE49-F238E27FC236}">
                  <a16:creationId xmlns:a16="http://schemas.microsoft.com/office/drawing/2014/main" id="{125C8296-4228-42C7-8256-E72C38D67CDC}"/>
                </a:ext>
              </a:extLst>
            </p:cNvPr>
            <p:cNvSpPr/>
            <p:nvPr/>
          </p:nvSpPr>
          <p:spPr>
            <a:xfrm>
              <a:off x="5043234" y="4200931"/>
              <a:ext cx="1560165" cy="144787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Ellipse 4">
              <a:extLst>
                <a:ext uri="{FF2B5EF4-FFF2-40B4-BE49-F238E27FC236}">
                  <a16:creationId xmlns:a16="http://schemas.microsoft.com/office/drawing/2014/main" id="{0853501C-7150-4F73-8453-6DA1EDB2A926}"/>
                </a:ext>
              </a:extLst>
            </p:cNvPr>
            <p:cNvSpPr txBox="1"/>
            <p:nvPr/>
          </p:nvSpPr>
          <p:spPr>
            <a:xfrm>
              <a:off x="5271715" y="4412967"/>
              <a:ext cx="1103203" cy="10237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622300">
                <a:lnSpc>
                  <a:spcPct val="90000"/>
                </a:lnSpc>
                <a:spcBef>
                  <a:spcPct val="0"/>
                </a:spcBef>
                <a:spcAft>
                  <a:spcPct val="35000"/>
                </a:spcAft>
              </a:pPr>
              <a:r>
                <a:rPr lang="fr-FR" sz="1400" kern="1200" dirty="0">
                  <a:latin typeface="Arial" panose="020B0604020202020204" pitchFamily="34" charset="0"/>
                  <a:cs typeface="Arial" panose="020B0604020202020204" pitchFamily="34" charset="0"/>
                </a:rPr>
                <a:t>4- </a:t>
              </a:r>
              <a:r>
                <a:rPr lang="fr-FR" sz="1400" dirty="0">
                  <a:latin typeface="Arial" panose="020B0604020202020204" pitchFamily="34" charset="0"/>
                  <a:cs typeface="Arial" panose="020B0604020202020204" pitchFamily="34" charset="0"/>
                </a:rPr>
                <a:t>Des mesures de prévention et de protection de circonstance</a:t>
              </a:r>
              <a:endParaRPr lang="fr-FR" sz="1400"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4358650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Agir pour travailler et produire en toute SST</a:t>
            </a:r>
          </a:p>
        </p:txBody>
      </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6" name="Rectangle 15">
            <a:extLst>
              <a:ext uri="{FF2B5EF4-FFF2-40B4-BE49-F238E27FC236}">
                <a16:creationId xmlns:a16="http://schemas.microsoft.com/office/drawing/2014/main" id="{FE60337D-B657-4764-93EC-81DEEC1597A6}"/>
              </a:ext>
            </a:extLst>
          </p:cNvPr>
          <p:cNvSpPr/>
          <p:nvPr/>
        </p:nvSpPr>
        <p:spPr>
          <a:xfrm>
            <a:off x="1944414" y="1100854"/>
            <a:ext cx="10117606" cy="5047536"/>
          </a:xfrm>
          <a:prstGeom prst="rect">
            <a:avLst/>
          </a:prstGeom>
        </p:spPr>
        <p:txBody>
          <a:bodyPr wrap="square">
            <a:spAutoFit/>
          </a:bodyPr>
          <a:lstStyle/>
          <a:p>
            <a:endParaRPr lang="fr-FR" sz="1600" dirty="0">
              <a:solidFill>
                <a:srgbClr val="000000"/>
              </a:solidFill>
              <a:latin typeface="Arial" panose="020B0604020202020204" pitchFamily="34" charset="0"/>
            </a:endParaRPr>
          </a:p>
          <a:p>
            <a:pPr marL="342900" indent="-342900">
              <a:buFont typeface="+mj-lt"/>
              <a:buAutoNum type="arabicPeriod"/>
            </a:pPr>
            <a:r>
              <a:rPr lang="fr-FR" b="1" i="1" dirty="0">
                <a:solidFill>
                  <a:srgbClr val="000000"/>
                </a:solidFill>
                <a:latin typeface="Arial" panose="020B0604020202020204" pitchFamily="34" charset="0"/>
              </a:rPr>
              <a:t>Mesures de prévention et de protection à prendre pour maitriser les risques évalués tout au long de la chaine de création de valeur (10/11)</a:t>
            </a:r>
          </a:p>
          <a:p>
            <a:pPr marL="342900" indent="-342900">
              <a:buFont typeface="+mj-lt"/>
              <a:buAutoNum type="arabicPeriod"/>
            </a:pPr>
            <a:endParaRPr lang="fr-FR" b="1" i="1" dirty="0">
              <a:solidFill>
                <a:srgbClr val="000000"/>
              </a:solidFill>
              <a:latin typeface="Arial" panose="020B0604020202020204" pitchFamily="34" charset="0"/>
            </a:endParaRPr>
          </a:p>
          <a:p>
            <a:pPr marL="800100" lvl="1" indent="-342900">
              <a:buFont typeface="+mj-lt"/>
              <a:buAutoNum type="alphaLcParenR" startAt="8"/>
            </a:pPr>
            <a:r>
              <a:rPr lang="fr-FR" b="1" i="1" dirty="0">
                <a:solidFill>
                  <a:srgbClr val="000000"/>
                </a:solidFill>
                <a:latin typeface="Arial" panose="020B0604020202020204" pitchFamily="34" charset="0"/>
              </a:rPr>
              <a:t>La sortie de l’entreprise:</a:t>
            </a:r>
          </a:p>
          <a:p>
            <a:r>
              <a:rPr lang="fr-FR" dirty="0">
                <a:solidFill>
                  <a:srgbClr val="000000"/>
                </a:solidFill>
                <a:latin typeface="Arial" panose="020B0604020202020204" pitchFamily="34" charset="0"/>
              </a:rPr>
              <a:t>Tout comme l’accès à l’entreprise, la sortie est organisée de façon à éviter les croisements et le non respect des distances de sécurité.</a:t>
            </a:r>
          </a:p>
          <a:p>
            <a:r>
              <a:rPr lang="fr-FR" dirty="0">
                <a:solidFill>
                  <a:srgbClr val="000000"/>
                </a:solidFill>
                <a:latin typeface="Arial" panose="020B0604020202020204" pitchFamily="34" charset="0"/>
              </a:rPr>
              <a:t>Cela peut conduire l’entreprise à modifier les horaires de sortie des équipes pour étaler les déplacements.</a:t>
            </a:r>
          </a:p>
          <a:p>
            <a:endParaRPr lang="fr-FR" u="sng" dirty="0">
              <a:solidFill>
                <a:srgbClr val="000000"/>
              </a:solidFill>
              <a:latin typeface="Arial" panose="020B0604020202020204" pitchFamily="34" charset="0"/>
            </a:endParaRPr>
          </a:p>
          <a:p>
            <a:r>
              <a:rPr lang="fr-FR" dirty="0">
                <a:solidFill>
                  <a:srgbClr val="000000"/>
                </a:solidFill>
                <a:latin typeface="Arial" panose="020B0604020202020204" pitchFamily="34" charset="0"/>
              </a:rPr>
              <a:t>Si la pratique du pointage est en vigueur, soit la suspendre pendant la période de pandémie, soit organiser cette exigence de façon à ce que personne ne puisse contaminer l’appareil ni être contaminé par celui-ci. Du gel hydroalcoolique est disponible à proximité.</a:t>
            </a:r>
          </a:p>
          <a:p>
            <a:endParaRPr lang="fr-FR" dirty="0">
              <a:solidFill>
                <a:srgbClr val="000000"/>
              </a:solidFill>
              <a:latin typeface="Arial" panose="020B0604020202020204" pitchFamily="34" charset="0"/>
            </a:endParaRPr>
          </a:p>
          <a:p>
            <a:r>
              <a:rPr lang="fr-FR" dirty="0">
                <a:solidFill>
                  <a:srgbClr val="000000"/>
                </a:solidFill>
                <a:latin typeface="Arial" panose="020B0604020202020204" pitchFamily="34" charset="0"/>
              </a:rPr>
              <a:t>Une prise de température à distance peut être organisée (non </a:t>
            </a:r>
            <a:r>
              <a:rPr lang="fr-FR" dirty="0" err="1">
                <a:solidFill>
                  <a:srgbClr val="000000"/>
                </a:solidFill>
                <a:latin typeface="Arial" panose="020B0604020202020204" pitchFamily="34" charset="0"/>
              </a:rPr>
              <a:t>enregistgrée</a:t>
            </a:r>
            <a:r>
              <a:rPr lang="fr-FR" dirty="0">
                <a:solidFill>
                  <a:srgbClr val="000000"/>
                </a:solidFill>
                <a:latin typeface="Arial" panose="020B0604020202020204" pitchFamily="34" charset="0"/>
              </a:rPr>
              <a:t> nominativement) pour rassurer les salariés qui quittent l’entreprise afin de valider qu’ils n’ont pas ce symptôme qu’ils n’avaient pas en rentrant le matin. </a:t>
            </a:r>
            <a:r>
              <a:rPr lang="fr-FR" dirty="0">
                <a:solidFill>
                  <a:schemeClr val="bg1"/>
                </a:solidFill>
                <a:latin typeface="Arial" panose="020B0604020202020204" pitchFamily="34" charset="0"/>
                <a:cs typeface="Arial" panose="020B0604020202020204" pitchFamily="34" charset="0"/>
                <a:sym typeface="Wingdings" panose="05000000000000000000" pitchFamily="2" charset="2"/>
              </a:rPr>
              <a:t>Si un salarié a de la fièvre, l’entreprise suit les consignes gouvernementales pour une prise en charge conforme aux pratiques exigées.</a:t>
            </a:r>
            <a:endParaRPr lang="fr-FR" u="sng" dirty="0">
              <a:solidFill>
                <a:srgbClr val="000000"/>
              </a:solidFill>
              <a:latin typeface="Arial" panose="020B0604020202020204" pitchFamily="34" charset="0"/>
            </a:endParaRPr>
          </a:p>
        </p:txBody>
      </p:sp>
      <p:sp>
        <p:nvSpPr>
          <p:cNvPr id="18" name="Ellipse 17">
            <a:extLst>
              <a:ext uri="{FF2B5EF4-FFF2-40B4-BE49-F238E27FC236}">
                <a16:creationId xmlns:a16="http://schemas.microsoft.com/office/drawing/2014/main" id="{AC7ADBD0-7A22-44F6-BD76-C1EA48CFBCEF}"/>
              </a:ext>
            </a:extLst>
          </p:cNvPr>
          <p:cNvSpPr/>
          <p:nvPr/>
        </p:nvSpPr>
        <p:spPr>
          <a:xfrm>
            <a:off x="55998" y="17871"/>
            <a:ext cx="1569704" cy="1419968"/>
          </a:xfrm>
          <a:prstGeom prst="ellipse">
            <a:avLst/>
          </a:prstGeom>
          <a:solidFill>
            <a:srgbClr val="3B43DB">
              <a:hueOff val="0"/>
              <a:satOff val="0"/>
              <a:lumOff val="0"/>
              <a:alphaOff val="0"/>
            </a:srgbClr>
          </a:solidFill>
          <a:ln w="15875" cap="rnd"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grpSp>
        <p:nvGrpSpPr>
          <p:cNvPr id="17" name="Groupe 16">
            <a:extLst>
              <a:ext uri="{FF2B5EF4-FFF2-40B4-BE49-F238E27FC236}">
                <a16:creationId xmlns:a16="http://schemas.microsoft.com/office/drawing/2014/main" id="{0C4065C4-C553-4D2A-9090-D95661ADF572}"/>
              </a:ext>
            </a:extLst>
          </p:cNvPr>
          <p:cNvGrpSpPr/>
          <p:nvPr/>
        </p:nvGrpSpPr>
        <p:grpSpPr>
          <a:xfrm>
            <a:off x="60767" y="17871"/>
            <a:ext cx="1560165" cy="1447870"/>
            <a:chOff x="5043234" y="4200931"/>
            <a:chExt cx="1560165" cy="1447870"/>
          </a:xfrm>
        </p:grpSpPr>
        <p:sp>
          <p:nvSpPr>
            <p:cNvPr id="19" name="Ellipse 18">
              <a:extLst>
                <a:ext uri="{FF2B5EF4-FFF2-40B4-BE49-F238E27FC236}">
                  <a16:creationId xmlns:a16="http://schemas.microsoft.com/office/drawing/2014/main" id="{125C8296-4228-42C7-8256-E72C38D67CDC}"/>
                </a:ext>
              </a:extLst>
            </p:cNvPr>
            <p:cNvSpPr/>
            <p:nvPr/>
          </p:nvSpPr>
          <p:spPr>
            <a:xfrm>
              <a:off x="5043234" y="4200931"/>
              <a:ext cx="1560165" cy="144787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Ellipse 4">
              <a:extLst>
                <a:ext uri="{FF2B5EF4-FFF2-40B4-BE49-F238E27FC236}">
                  <a16:creationId xmlns:a16="http://schemas.microsoft.com/office/drawing/2014/main" id="{0853501C-7150-4F73-8453-6DA1EDB2A926}"/>
                </a:ext>
              </a:extLst>
            </p:cNvPr>
            <p:cNvSpPr txBox="1"/>
            <p:nvPr/>
          </p:nvSpPr>
          <p:spPr>
            <a:xfrm>
              <a:off x="5271715" y="4412967"/>
              <a:ext cx="1103203" cy="10237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622300">
                <a:lnSpc>
                  <a:spcPct val="90000"/>
                </a:lnSpc>
                <a:spcBef>
                  <a:spcPct val="0"/>
                </a:spcBef>
                <a:spcAft>
                  <a:spcPct val="35000"/>
                </a:spcAft>
              </a:pPr>
              <a:r>
                <a:rPr lang="fr-FR" sz="1400" kern="1200" dirty="0">
                  <a:latin typeface="Arial" panose="020B0604020202020204" pitchFamily="34" charset="0"/>
                  <a:cs typeface="Arial" panose="020B0604020202020204" pitchFamily="34" charset="0"/>
                </a:rPr>
                <a:t>4- </a:t>
              </a:r>
              <a:r>
                <a:rPr lang="fr-FR" sz="1400" dirty="0">
                  <a:latin typeface="Arial" panose="020B0604020202020204" pitchFamily="34" charset="0"/>
                  <a:cs typeface="Arial" panose="020B0604020202020204" pitchFamily="34" charset="0"/>
                </a:rPr>
                <a:t>Des mesures de prévention et de protection de circonstance</a:t>
              </a:r>
              <a:endParaRPr lang="fr-FR" sz="1400"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192413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Agir pour travailler et produire en toute SST</a:t>
            </a:r>
          </a:p>
        </p:txBody>
      </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6" name="Rectangle 15">
            <a:extLst>
              <a:ext uri="{FF2B5EF4-FFF2-40B4-BE49-F238E27FC236}">
                <a16:creationId xmlns:a16="http://schemas.microsoft.com/office/drawing/2014/main" id="{FE60337D-B657-4764-93EC-81DEEC1597A6}"/>
              </a:ext>
            </a:extLst>
          </p:cNvPr>
          <p:cNvSpPr/>
          <p:nvPr/>
        </p:nvSpPr>
        <p:spPr>
          <a:xfrm>
            <a:off x="1944414" y="1100854"/>
            <a:ext cx="10117606" cy="2554545"/>
          </a:xfrm>
          <a:prstGeom prst="rect">
            <a:avLst/>
          </a:prstGeom>
        </p:spPr>
        <p:txBody>
          <a:bodyPr wrap="square">
            <a:spAutoFit/>
          </a:bodyPr>
          <a:lstStyle/>
          <a:p>
            <a:endParaRPr lang="fr-FR" sz="1600" dirty="0">
              <a:solidFill>
                <a:srgbClr val="000000"/>
              </a:solidFill>
              <a:latin typeface="Arial" panose="020B0604020202020204" pitchFamily="34" charset="0"/>
            </a:endParaRPr>
          </a:p>
          <a:p>
            <a:pPr marL="342900" indent="-342900">
              <a:buFont typeface="+mj-lt"/>
              <a:buAutoNum type="arabicPeriod"/>
            </a:pPr>
            <a:r>
              <a:rPr lang="fr-FR" b="1" i="1" dirty="0">
                <a:solidFill>
                  <a:srgbClr val="000000"/>
                </a:solidFill>
                <a:latin typeface="Arial" panose="020B0604020202020204" pitchFamily="34" charset="0"/>
              </a:rPr>
              <a:t>Mesures de prévention et de protection à prendre pour maitriser les risques évalués tout au long de la chaine de création de valeur (11/11)</a:t>
            </a:r>
          </a:p>
          <a:p>
            <a:pPr marL="342900" indent="-342900">
              <a:buFont typeface="+mj-lt"/>
              <a:buAutoNum type="arabicPeriod"/>
            </a:pPr>
            <a:endParaRPr lang="fr-FR" b="1" i="1" dirty="0">
              <a:solidFill>
                <a:srgbClr val="000000"/>
              </a:solidFill>
              <a:latin typeface="Arial" panose="020B0604020202020204" pitchFamily="34" charset="0"/>
            </a:endParaRPr>
          </a:p>
          <a:p>
            <a:pPr marL="800100" lvl="1" indent="-342900">
              <a:buFont typeface="+mj-lt"/>
              <a:buAutoNum type="alphaLcParenR" startAt="9"/>
            </a:pPr>
            <a:r>
              <a:rPr lang="fr-FR" b="1" i="1" dirty="0">
                <a:solidFill>
                  <a:srgbClr val="000000"/>
                </a:solidFill>
                <a:latin typeface="Arial" panose="020B0604020202020204" pitchFamily="34" charset="0"/>
              </a:rPr>
              <a:t>Le retour au domicile:</a:t>
            </a:r>
          </a:p>
          <a:p>
            <a:pPr marL="457200" lvl="3"/>
            <a:endParaRPr lang="fr-FR" dirty="0">
              <a:solidFill>
                <a:schemeClr val="bg1"/>
              </a:solidFill>
              <a:latin typeface="Arial" panose="020B0604020202020204" pitchFamily="34" charset="0"/>
              <a:cs typeface="Arial" panose="020B0604020202020204" pitchFamily="34" charset="0"/>
              <a:sym typeface="Wingdings" panose="05000000000000000000" pitchFamily="2" charset="2"/>
            </a:endParaRPr>
          </a:p>
          <a:p>
            <a:pPr marL="457200" lvl="3"/>
            <a:r>
              <a:rPr lang="fr-FR" dirty="0">
                <a:solidFill>
                  <a:schemeClr val="bg1"/>
                </a:solidFill>
                <a:latin typeface="Arial" panose="020B0604020202020204" pitchFamily="34" charset="0"/>
                <a:cs typeface="Arial" panose="020B0604020202020204" pitchFamily="34" charset="0"/>
                <a:sym typeface="Wingdings" panose="05000000000000000000" pitchFamily="2" charset="2"/>
              </a:rPr>
              <a:t>Le salarié rentre à son domicile en vérifiant qu’il dispose de la ou des attestations réglementaires en vigueur (personnelle et /ou de son entreprise), en prenant soin d’éviter tout contact avec un danger (pas de covoiturage par exemple).</a:t>
            </a:r>
            <a:endParaRPr lang="fr-FR" dirty="0">
              <a:solidFill>
                <a:schemeClr val="bg1"/>
              </a:solidFill>
              <a:latin typeface="Arial" panose="020B0604020202020204" pitchFamily="34" charset="0"/>
              <a:cs typeface="Arial" panose="020B0604020202020204" pitchFamily="34" charset="0"/>
            </a:endParaRPr>
          </a:p>
        </p:txBody>
      </p:sp>
      <p:sp>
        <p:nvSpPr>
          <p:cNvPr id="18" name="Ellipse 17">
            <a:extLst>
              <a:ext uri="{FF2B5EF4-FFF2-40B4-BE49-F238E27FC236}">
                <a16:creationId xmlns:a16="http://schemas.microsoft.com/office/drawing/2014/main" id="{AC7ADBD0-7A22-44F6-BD76-C1EA48CFBCEF}"/>
              </a:ext>
            </a:extLst>
          </p:cNvPr>
          <p:cNvSpPr/>
          <p:nvPr/>
        </p:nvSpPr>
        <p:spPr>
          <a:xfrm>
            <a:off x="55998" y="17871"/>
            <a:ext cx="1569704" cy="1419968"/>
          </a:xfrm>
          <a:prstGeom prst="ellipse">
            <a:avLst/>
          </a:prstGeom>
          <a:solidFill>
            <a:srgbClr val="3B43DB">
              <a:hueOff val="0"/>
              <a:satOff val="0"/>
              <a:lumOff val="0"/>
              <a:alphaOff val="0"/>
            </a:srgbClr>
          </a:solidFill>
          <a:ln w="15875" cap="rnd"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grpSp>
        <p:nvGrpSpPr>
          <p:cNvPr id="17" name="Groupe 16">
            <a:extLst>
              <a:ext uri="{FF2B5EF4-FFF2-40B4-BE49-F238E27FC236}">
                <a16:creationId xmlns:a16="http://schemas.microsoft.com/office/drawing/2014/main" id="{0C4065C4-C553-4D2A-9090-D95661ADF572}"/>
              </a:ext>
            </a:extLst>
          </p:cNvPr>
          <p:cNvGrpSpPr/>
          <p:nvPr/>
        </p:nvGrpSpPr>
        <p:grpSpPr>
          <a:xfrm>
            <a:off x="60767" y="17871"/>
            <a:ext cx="1560165" cy="1447870"/>
            <a:chOff x="5043234" y="4200931"/>
            <a:chExt cx="1560165" cy="1447870"/>
          </a:xfrm>
        </p:grpSpPr>
        <p:sp>
          <p:nvSpPr>
            <p:cNvPr id="19" name="Ellipse 18">
              <a:extLst>
                <a:ext uri="{FF2B5EF4-FFF2-40B4-BE49-F238E27FC236}">
                  <a16:creationId xmlns:a16="http://schemas.microsoft.com/office/drawing/2014/main" id="{125C8296-4228-42C7-8256-E72C38D67CDC}"/>
                </a:ext>
              </a:extLst>
            </p:cNvPr>
            <p:cNvSpPr/>
            <p:nvPr/>
          </p:nvSpPr>
          <p:spPr>
            <a:xfrm>
              <a:off x="5043234" y="4200931"/>
              <a:ext cx="1560165" cy="144787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Ellipse 4">
              <a:extLst>
                <a:ext uri="{FF2B5EF4-FFF2-40B4-BE49-F238E27FC236}">
                  <a16:creationId xmlns:a16="http://schemas.microsoft.com/office/drawing/2014/main" id="{0853501C-7150-4F73-8453-6DA1EDB2A926}"/>
                </a:ext>
              </a:extLst>
            </p:cNvPr>
            <p:cNvSpPr txBox="1"/>
            <p:nvPr/>
          </p:nvSpPr>
          <p:spPr>
            <a:xfrm>
              <a:off x="5271715" y="4412967"/>
              <a:ext cx="1103203" cy="10237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622300">
                <a:lnSpc>
                  <a:spcPct val="90000"/>
                </a:lnSpc>
                <a:spcBef>
                  <a:spcPct val="0"/>
                </a:spcBef>
                <a:spcAft>
                  <a:spcPct val="35000"/>
                </a:spcAft>
              </a:pPr>
              <a:r>
                <a:rPr lang="fr-FR" sz="1400" kern="1200" dirty="0">
                  <a:latin typeface="Arial" panose="020B0604020202020204" pitchFamily="34" charset="0"/>
                  <a:cs typeface="Arial" panose="020B0604020202020204" pitchFamily="34" charset="0"/>
                </a:rPr>
                <a:t>4- </a:t>
              </a:r>
              <a:r>
                <a:rPr lang="fr-FR" sz="1400" dirty="0">
                  <a:latin typeface="Arial" panose="020B0604020202020204" pitchFamily="34" charset="0"/>
                  <a:cs typeface="Arial" panose="020B0604020202020204" pitchFamily="34" charset="0"/>
                </a:rPr>
                <a:t>Des mesures de prévention et de protection de circonstance</a:t>
              </a:r>
              <a:endParaRPr lang="fr-FR" sz="1400"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8449001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Agir pour travailler et produire en toute SST</a:t>
            </a:r>
          </a:p>
        </p:txBody>
      </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6" name="Rectangle 15">
            <a:extLst>
              <a:ext uri="{FF2B5EF4-FFF2-40B4-BE49-F238E27FC236}">
                <a16:creationId xmlns:a16="http://schemas.microsoft.com/office/drawing/2014/main" id="{FE60337D-B657-4764-93EC-81DEEC1597A6}"/>
              </a:ext>
            </a:extLst>
          </p:cNvPr>
          <p:cNvSpPr/>
          <p:nvPr/>
        </p:nvSpPr>
        <p:spPr>
          <a:xfrm>
            <a:off x="1944414" y="1091023"/>
            <a:ext cx="8776138" cy="227754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Révision des procédures de travail concernées, </a:t>
            </a:r>
          </a:p>
          <a:p>
            <a:pPr marR="0" lvl="0" algn="l" defTabSz="914400" rtl="0" eaLnBrk="1" fontAlgn="auto" latinLnBrk="0" hangingPunct="1">
              <a:lnSpc>
                <a:spcPct val="100000"/>
              </a:lnSpc>
              <a:spcBef>
                <a:spcPts val="0"/>
              </a:spcBef>
              <a:spcAft>
                <a:spcPts val="0"/>
              </a:spcAft>
              <a:buClrTx/>
              <a:buSzTx/>
              <a:tabLst/>
              <a:defRPr/>
            </a:pPr>
            <a:endParaRPr kumimoji="0" lang="fr-FR" sz="180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fr-FR" sz="180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L’entreprise doit organiser la possibilité de modifier des consignes de travail rapidement, et pour se faire désigne une personne ressource</a:t>
            </a:r>
            <a:r>
              <a:rPr lang="fr-FR" dirty="0">
                <a:solidFill>
                  <a:srgbClr val="000000"/>
                </a:solidFill>
                <a:latin typeface="Arial" panose="020B0604020202020204" pitchFamily="34" charset="0"/>
              </a:rPr>
              <a:t>, ayant accès aux fichiers en vigueur de l’entreprise et aux moyens de communication utilisés pour diffuser la nouvelle version. </a:t>
            </a:r>
            <a:endParaRPr kumimoji="0" lang="fr-FR" sz="180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8" name="Ellipse 17">
            <a:extLst>
              <a:ext uri="{FF2B5EF4-FFF2-40B4-BE49-F238E27FC236}">
                <a16:creationId xmlns:a16="http://schemas.microsoft.com/office/drawing/2014/main" id="{AC7ADBD0-7A22-44F6-BD76-C1EA48CFBCEF}"/>
              </a:ext>
            </a:extLst>
          </p:cNvPr>
          <p:cNvSpPr/>
          <p:nvPr/>
        </p:nvSpPr>
        <p:spPr>
          <a:xfrm>
            <a:off x="55998" y="17871"/>
            <a:ext cx="1569704" cy="1419968"/>
          </a:xfrm>
          <a:prstGeom prst="ellipse">
            <a:avLst/>
          </a:prstGeom>
          <a:solidFill>
            <a:srgbClr val="3B43DB">
              <a:hueOff val="0"/>
              <a:satOff val="0"/>
              <a:lumOff val="0"/>
              <a:alphaOff val="0"/>
            </a:srgbClr>
          </a:solidFill>
          <a:ln w="15875" cap="rnd"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grpSp>
        <p:nvGrpSpPr>
          <p:cNvPr id="17" name="Groupe 16">
            <a:extLst>
              <a:ext uri="{FF2B5EF4-FFF2-40B4-BE49-F238E27FC236}">
                <a16:creationId xmlns:a16="http://schemas.microsoft.com/office/drawing/2014/main" id="{0C4065C4-C553-4D2A-9090-D95661ADF572}"/>
              </a:ext>
            </a:extLst>
          </p:cNvPr>
          <p:cNvGrpSpPr/>
          <p:nvPr/>
        </p:nvGrpSpPr>
        <p:grpSpPr>
          <a:xfrm>
            <a:off x="60767" y="17871"/>
            <a:ext cx="1560165" cy="1447870"/>
            <a:chOff x="5043234" y="4200931"/>
            <a:chExt cx="1560165" cy="1447870"/>
          </a:xfrm>
        </p:grpSpPr>
        <p:sp>
          <p:nvSpPr>
            <p:cNvPr id="19" name="Ellipse 18">
              <a:extLst>
                <a:ext uri="{FF2B5EF4-FFF2-40B4-BE49-F238E27FC236}">
                  <a16:creationId xmlns:a16="http://schemas.microsoft.com/office/drawing/2014/main" id="{125C8296-4228-42C7-8256-E72C38D67CDC}"/>
                </a:ext>
              </a:extLst>
            </p:cNvPr>
            <p:cNvSpPr/>
            <p:nvPr/>
          </p:nvSpPr>
          <p:spPr>
            <a:xfrm>
              <a:off x="5043234" y="4200931"/>
              <a:ext cx="1560165" cy="144787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Ellipse 4">
              <a:extLst>
                <a:ext uri="{FF2B5EF4-FFF2-40B4-BE49-F238E27FC236}">
                  <a16:creationId xmlns:a16="http://schemas.microsoft.com/office/drawing/2014/main" id="{0853501C-7150-4F73-8453-6DA1EDB2A926}"/>
                </a:ext>
              </a:extLst>
            </p:cNvPr>
            <p:cNvSpPr txBox="1"/>
            <p:nvPr/>
          </p:nvSpPr>
          <p:spPr>
            <a:xfrm>
              <a:off x="5271715" y="4412967"/>
              <a:ext cx="1103203" cy="10237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622300">
                <a:lnSpc>
                  <a:spcPct val="90000"/>
                </a:lnSpc>
                <a:spcBef>
                  <a:spcPct val="0"/>
                </a:spcBef>
                <a:spcAft>
                  <a:spcPct val="35000"/>
                </a:spcAft>
                <a:defRPr/>
              </a:pPr>
              <a:r>
                <a:rPr kumimoji="0" lang="fr-FR"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4- </a:t>
              </a:r>
              <a:r>
                <a:rPr lang="fr-FR" sz="1400" dirty="0">
                  <a:latin typeface="Arial" panose="020B0604020202020204" pitchFamily="34" charset="0"/>
                  <a:cs typeface="Arial" panose="020B0604020202020204" pitchFamily="34" charset="0"/>
                </a:rPr>
                <a:t>Des mesures de prévention et de protection de circonstance</a:t>
              </a:r>
              <a:endParaRPr kumimoji="0" lang="fr-FR"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30464269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Agir pour travailler et produire en toute SST</a:t>
            </a:r>
          </a:p>
        </p:txBody>
      </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6" name="Rectangle 15">
            <a:extLst>
              <a:ext uri="{FF2B5EF4-FFF2-40B4-BE49-F238E27FC236}">
                <a16:creationId xmlns:a16="http://schemas.microsoft.com/office/drawing/2014/main" id="{FE60337D-B657-4764-93EC-81DEEC1597A6}"/>
              </a:ext>
            </a:extLst>
          </p:cNvPr>
          <p:cNvSpPr/>
          <p:nvPr/>
        </p:nvSpPr>
        <p:spPr>
          <a:xfrm>
            <a:off x="1944414" y="1091023"/>
            <a:ext cx="8776138" cy="449353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Emission de recommandations pour ce qui concerne le domicile et le trajet.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3"/>
              <a:tabLst/>
              <a:defRPr/>
            </a:pPr>
            <a:endPar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a:defRPr/>
            </a:pPr>
            <a:r>
              <a:rPr lang="fr-FR" dirty="0">
                <a:solidFill>
                  <a:srgbClr val="000000"/>
                </a:solidFill>
                <a:latin typeface="Arial" panose="020B0604020202020204" pitchFamily="34" charset="0"/>
              </a:rPr>
              <a:t>L’entreprise peut s’organiser pour diffuser à ses salariés tout changement intervenu dans les consignes gouvernementales concernant tes attitudes et gestes pour se prémunir du virus.  </a:t>
            </a:r>
          </a:p>
          <a:p>
            <a:pPr>
              <a:defRPr/>
            </a:pPr>
            <a:endParaRPr lang="fr-FR" dirty="0">
              <a:solidFill>
                <a:srgbClr val="000000"/>
              </a:solidFill>
              <a:latin typeface="Arial" panose="020B0604020202020204" pitchFamily="34" charset="0"/>
            </a:endParaRPr>
          </a:p>
          <a:p>
            <a:pPr>
              <a:defRPr/>
            </a:pPr>
            <a:r>
              <a:rPr lang="fr-FR" dirty="0">
                <a:solidFill>
                  <a:srgbClr val="000000"/>
                </a:solidFill>
                <a:latin typeface="Arial" panose="020B0604020202020204" pitchFamily="34" charset="0"/>
              </a:rPr>
              <a:t>De même, toute information relative à des moyens de transport en commun est intéressante à diffuser.</a:t>
            </a:r>
          </a:p>
          <a:p>
            <a:pPr>
              <a:defRPr/>
            </a:pPr>
            <a:endParaRPr lang="fr-FR" dirty="0">
              <a:solidFill>
                <a:srgbClr val="000000"/>
              </a:solidFill>
              <a:latin typeface="Arial" panose="020B0604020202020204" pitchFamily="34" charset="0"/>
            </a:endParaRPr>
          </a:p>
          <a:p>
            <a:pPr>
              <a:defRPr/>
            </a:pPr>
            <a:r>
              <a:rPr lang="fr-FR" dirty="0">
                <a:solidFill>
                  <a:srgbClr val="000000"/>
                </a:solidFill>
                <a:latin typeface="Arial" panose="020B0604020202020204" pitchFamily="34" charset="0"/>
              </a:rPr>
              <a:t>D’une manière générale, tout ce qui peut aider le salarié à se protéger et à protéger les autres est bienvenu.</a:t>
            </a:r>
          </a:p>
          <a:p>
            <a:pPr>
              <a:defRPr/>
            </a:pPr>
            <a:endParaRPr lang="fr-FR" dirty="0">
              <a:solidFill>
                <a:srgbClr val="000000"/>
              </a:solidFill>
              <a:latin typeface="Arial" panose="020B0604020202020204" pitchFamily="34" charset="0"/>
            </a:endParaRPr>
          </a:p>
          <a:p>
            <a:pPr>
              <a:defRPr/>
            </a:pPr>
            <a:r>
              <a:rPr lang="fr-FR" dirty="0">
                <a:solidFill>
                  <a:srgbClr val="000000"/>
                </a:solidFill>
                <a:latin typeface="Arial" panose="020B0604020202020204" pitchFamily="34" charset="0"/>
              </a:rPr>
              <a:t> </a:t>
            </a:r>
          </a:p>
          <a:p>
            <a:pPr marR="0" lvl="0" algn="l" defTabSz="914400" rtl="0" eaLnBrk="1" fontAlgn="auto" latinLnBrk="0" hangingPunct="1">
              <a:lnSpc>
                <a:spcPct val="100000"/>
              </a:lnSpc>
              <a:spcBef>
                <a:spcPts val="0"/>
              </a:spcBef>
              <a:spcAft>
                <a:spcPts val="0"/>
              </a:spcAft>
              <a:buClrTx/>
              <a:buSzTx/>
              <a:tabLst/>
              <a:defRPr/>
            </a:pPr>
            <a:endPar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8" name="Ellipse 17">
            <a:extLst>
              <a:ext uri="{FF2B5EF4-FFF2-40B4-BE49-F238E27FC236}">
                <a16:creationId xmlns:a16="http://schemas.microsoft.com/office/drawing/2014/main" id="{AC7ADBD0-7A22-44F6-BD76-C1EA48CFBCEF}"/>
              </a:ext>
            </a:extLst>
          </p:cNvPr>
          <p:cNvSpPr/>
          <p:nvPr/>
        </p:nvSpPr>
        <p:spPr>
          <a:xfrm>
            <a:off x="55998" y="17871"/>
            <a:ext cx="1569704" cy="1419968"/>
          </a:xfrm>
          <a:prstGeom prst="ellipse">
            <a:avLst/>
          </a:prstGeom>
          <a:solidFill>
            <a:srgbClr val="3B43DB">
              <a:hueOff val="0"/>
              <a:satOff val="0"/>
              <a:lumOff val="0"/>
              <a:alphaOff val="0"/>
            </a:srgbClr>
          </a:solidFill>
          <a:ln w="15875" cap="rnd"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grpSp>
        <p:nvGrpSpPr>
          <p:cNvPr id="17" name="Groupe 16">
            <a:extLst>
              <a:ext uri="{FF2B5EF4-FFF2-40B4-BE49-F238E27FC236}">
                <a16:creationId xmlns:a16="http://schemas.microsoft.com/office/drawing/2014/main" id="{0C4065C4-C553-4D2A-9090-D95661ADF572}"/>
              </a:ext>
            </a:extLst>
          </p:cNvPr>
          <p:cNvGrpSpPr/>
          <p:nvPr/>
        </p:nvGrpSpPr>
        <p:grpSpPr>
          <a:xfrm>
            <a:off x="60767" y="17871"/>
            <a:ext cx="1560165" cy="1447870"/>
            <a:chOff x="5043234" y="4200931"/>
            <a:chExt cx="1560165" cy="1447870"/>
          </a:xfrm>
        </p:grpSpPr>
        <p:sp>
          <p:nvSpPr>
            <p:cNvPr id="19" name="Ellipse 18">
              <a:extLst>
                <a:ext uri="{FF2B5EF4-FFF2-40B4-BE49-F238E27FC236}">
                  <a16:creationId xmlns:a16="http://schemas.microsoft.com/office/drawing/2014/main" id="{125C8296-4228-42C7-8256-E72C38D67CDC}"/>
                </a:ext>
              </a:extLst>
            </p:cNvPr>
            <p:cNvSpPr/>
            <p:nvPr/>
          </p:nvSpPr>
          <p:spPr>
            <a:xfrm>
              <a:off x="5043234" y="4200931"/>
              <a:ext cx="1560165" cy="144787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Ellipse 4">
              <a:extLst>
                <a:ext uri="{FF2B5EF4-FFF2-40B4-BE49-F238E27FC236}">
                  <a16:creationId xmlns:a16="http://schemas.microsoft.com/office/drawing/2014/main" id="{0853501C-7150-4F73-8453-6DA1EDB2A926}"/>
                </a:ext>
              </a:extLst>
            </p:cNvPr>
            <p:cNvSpPr txBox="1"/>
            <p:nvPr/>
          </p:nvSpPr>
          <p:spPr>
            <a:xfrm>
              <a:off x="5271715" y="4412967"/>
              <a:ext cx="1103203" cy="10237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622300">
                <a:lnSpc>
                  <a:spcPct val="90000"/>
                </a:lnSpc>
                <a:spcBef>
                  <a:spcPct val="0"/>
                </a:spcBef>
                <a:spcAft>
                  <a:spcPct val="35000"/>
                </a:spcAft>
                <a:defRPr/>
              </a:pPr>
              <a:r>
                <a:rPr kumimoji="0" lang="fr-FR"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4- </a:t>
              </a:r>
              <a:r>
                <a:rPr lang="fr-FR" sz="1400" dirty="0">
                  <a:latin typeface="Arial" panose="020B0604020202020204" pitchFamily="34" charset="0"/>
                  <a:cs typeface="Arial" panose="020B0604020202020204" pitchFamily="34" charset="0"/>
                </a:rPr>
                <a:t>Des mesures de prévention et de protection de circonstance</a:t>
              </a:r>
              <a:endParaRPr kumimoji="0" lang="fr-FR"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8752853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Agir pour travailler et produire en toute SST</a:t>
            </a:r>
          </a:p>
        </p:txBody>
      </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6" name="Rectangle 15">
            <a:extLst>
              <a:ext uri="{FF2B5EF4-FFF2-40B4-BE49-F238E27FC236}">
                <a16:creationId xmlns:a16="http://schemas.microsoft.com/office/drawing/2014/main" id="{FE60337D-B657-4764-93EC-81DEEC1597A6}"/>
              </a:ext>
            </a:extLst>
          </p:cNvPr>
          <p:cNvSpPr/>
          <p:nvPr/>
        </p:nvSpPr>
        <p:spPr>
          <a:xfrm>
            <a:off x="1944414" y="1091021"/>
            <a:ext cx="9958338" cy="4770537"/>
          </a:xfrm>
          <a:prstGeom prst="rect">
            <a:avLst/>
          </a:prstGeom>
        </p:spPr>
        <p:txBody>
          <a:bodyPr wrap="square">
            <a:spAutoFit/>
          </a:bodyPr>
          <a:lstStyle/>
          <a:p>
            <a:endParaRPr lang="fr-FR" sz="1600" dirty="0">
              <a:solidFill>
                <a:srgbClr val="000000"/>
              </a:solidFill>
              <a:latin typeface="Arial" panose="020B0604020202020204" pitchFamily="34" charset="0"/>
            </a:endParaRPr>
          </a:p>
          <a:p>
            <a:pPr marL="342900" indent="-342900">
              <a:buFont typeface="+mj-lt"/>
              <a:buAutoNum type="arabicPeriod" startAt="4"/>
            </a:pPr>
            <a:r>
              <a:rPr lang="fr-FR" b="1" i="1" dirty="0">
                <a:solidFill>
                  <a:srgbClr val="000000"/>
                </a:solidFill>
                <a:latin typeface="Arial" panose="020B0604020202020204" pitchFamily="34" charset="0"/>
              </a:rPr>
              <a:t>Gestion des salariés présentant des symptômes ou malades au travail (1/6)</a:t>
            </a:r>
          </a:p>
          <a:p>
            <a:pPr marL="342900" indent="-342900">
              <a:buFont typeface="+mj-lt"/>
              <a:buAutoNum type="arabicPeriod" startAt="4"/>
            </a:pPr>
            <a:endParaRPr lang="fr-FR" b="1" i="1" dirty="0">
              <a:solidFill>
                <a:srgbClr val="000000"/>
              </a:solidFill>
              <a:latin typeface="Arial" panose="020B0604020202020204" pitchFamily="34" charset="0"/>
            </a:endParaRPr>
          </a:p>
          <a:p>
            <a:r>
              <a:rPr lang="fr-FR" b="1" dirty="0">
                <a:solidFill>
                  <a:schemeClr val="bg1"/>
                </a:solidFill>
                <a:latin typeface="Arial" panose="020B0604020202020204" pitchFamily="34" charset="0"/>
                <a:cs typeface="Arial" panose="020B0604020202020204" pitchFamily="34" charset="0"/>
              </a:rPr>
              <a:t>Malgré les mesures d’anticipation prises en amont (avant le départ de son domicile, à l’entrée de l’entreprise), un salarié peut développer des symptômes pendant son travail.</a:t>
            </a:r>
            <a:br>
              <a:rPr lang="fr-FR" dirty="0">
                <a:solidFill>
                  <a:schemeClr val="bg1"/>
                </a:solidFill>
                <a:latin typeface="Arial" panose="020B0604020202020204" pitchFamily="34" charset="0"/>
                <a:cs typeface="Arial" panose="020B0604020202020204" pitchFamily="34" charset="0"/>
              </a:rPr>
            </a:br>
            <a:br>
              <a:rPr lang="fr-FR" dirty="0">
                <a:solidFill>
                  <a:schemeClr val="bg1"/>
                </a:solidFill>
                <a:latin typeface="Arial" panose="020B0604020202020204" pitchFamily="34" charset="0"/>
                <a:cs typeface="Arial" panose="020B0604020202020204" pitchFamily="34" charset="0"/>
              </a:rPr>
            </a:br>
            <a:r>
              <a:rPr lang="fr-FR" dirty="0">
                <a:solidFill>
                  <a:schemeClr val="bg1"/>
                </a:solidFill>
                <a:latin typeface="Arial" panose="020B0604020202020204" pitchFamily="34" charset="0"/>
                <a:cs typeface="Arial" panose="020B0604020202020204" pitchFamily="34" charset="0"/>
              </a:rPr>
              <a:t>Cette conduite est applicable à toute personne classée « cas possible » c’est à dire qui présenterait un ou des symptômes suivants : fièvre ou sensation de fièvre avec frissons, courbatures, toux, essoufflement, perte de l’odorat et qui, de plus, serait présent au travail.</a:t>
            </a:r>
            <a:br>
              <a:rPr lang="fr-FR" dirty="0">
                <a:solidFill>
                  <a:schemeClr val="bg1"/>
                </a:solidFill>
                <a:latin typeface="Arial" panose="020B0604020202020204" pitchFamily="34" charset="0"/>
                <a:cs typeface="Arial" panose="020B0604020202020204" pitchFamily="34" charset="0"/>
              </a:rPr>
            </a:br>
            <a:br>
              <a:rPr lang="fr-FR" dirty="0">
                <a:solidFill>
                  <a:schemeClr val="bg1"/>
                </a:solidFill>
                <a:latin typeface="Arial" panose="020B0604020202020204" pitchFamily="34" charset="0"/>
                <a:cs typeface="Arial" panose="020B0604020202020204" pitchFamily="34" charset="0"/>
              </a:rPr>
            </a:br>
            <a:r>
              <a:rPr lang="fr-FR" b="1" dirty="0">
                <a:solidFill>
                  <a:schemeClr val="bg1"/>
                </a:solidFill>
                <a:latin typeface="Arial" panose="020B0604020202020204" pitchFamily="34" charset="0"/>
                <a:cs typeface="Arial" panose="020B0604020202020204" pitchFamily="34" charset="0"/>
              </a:rPr>
              <a:t>Détection d’une personne « cas possible » sur site:</a:t>
            </a:r>
          </a:p>
          <a:p>
            <a:pPr marL="285750" indent="-285750">
              <a:buFont typeface="Wingdings" panose="05000000000000000000" pitchFamily="2" charset="2"/>
              <a:buChar char="§"/>
            </a:pPr>
            <a:endParaRPr lang="fr-FR" dirty="0">
              <a:solidFill>
                <a:schemeClr val="bg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fr-FR" dirty="0">
                <a:solidFill>
                  <a:schemeClr val="bg1"/>
                </a:solidFill>
                <a:latin typeface="Arial" panose="020B0604020202020204" pitchFamily="34" charset="0"/>
                <a:cs typeface="Arial" panose="020B0604020202020204" pitchFamily="34" charset="0"/>
              </a:rPr>
              <a:t>Faire le « numéro d’urgence interne » (par la personne concernée ou le manager prévenu ou collègue de proximité…), à défaut, appeler le numéro prévu pour de telle situation,</a:t>
            </a:r>
          </a:p>
          <a:p>
            <a:pPr marL="285750" indent="-285750">
              <a:buFont typeface="Wingdings" panose="05000000000000000000" pitchFamily="2" charset="2"/>
              <a:buChar char="§"/>
            </a:pPr>
            <a:endParaRPr lang="fr-FR" dirty="0">
              <a:solidFill>
                <a:schemeClr val="bg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fr-FR" dirty="0">
                <a:solidFill>
                  <a:schemeClr val="bg1"/>
                </a:solidFill>
                <a:latin typeface="Arial" panose="020B0604020202020204" pitchFamily="34" charset="0"/>
                <a:cs typeface="Arial" panose="020B0604020202020204" pitchFamily="34" charset="0"/>
              </a:rPr>
              <a:t>Il est demandé au « cas possible » de garder ses distances avec les autres collaborateurs (si salle d’isolement, s’y rendre).</a:t>
            </a:r>
            <a:endParaRPr lang="fr-FR" b="1" i="1" dirty="0">
              <a:solidFill>
                <a:srgbClr val="000000"/>
              </a:solidFill>
              <a:latin typeface="Arial" panose="020B0604020202020204" pitchFamily="34" charset="0"/>
            </a:endParaRPr>
          </a:p>
        </p:txBody>
      </p:sp>
      <p:sp>
        <p:nvSpPr>
          <p:cNvPr id="18" name="Ellipse 17">
            <a:extLst>
              <a:ext uri="{FF2B5EF4-FFF2-40B4-BE49-F238E27FC236}">
                <a16:creationId xmlns:a16="http://schemas.microsoft.com/office/drawing/2014/main" id="{AC7ADBD0-7A22-44F6-BD76-C1EA48CFBCEF}"/>
              </a:ext>
            </a:extLst>
          </p:cNvPr>
          <p:cNvSpPr/>
          <p:nvPr/>
        </p:nvSpPr>
        <p:spPr>
          <a:xfrm>
            <a:off x="55998" y="17871"/>
            <a:ext cx="1569704" cy="1419968"/>
          </a:xfrm>
          <a:prstGeom prst="ellipse">
            <a:avLst/>
          </a:prstGeom>
          <a:solidFill>
            <a:srgbClr val="3B43DB">
              <a:hueOff val="0"/>
              <a:satOff val="0"/>
              <a:lumOff val="0"/>
              <a:alphaOff val="0"/>
            </a:srgbClr>
          </a:solidFill>
          <a:ln w="15875" cap="rnd"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grpSp>
        <p:nvGrpSpPr>
          <p:cNvPr id="17" name="Groupe 16">
            <a:extLst>
              <a:ext uri="{FF2B5EF4-FFF2-40B4-BE49-F238E27FC236}">
                <a16:creationId xmlns:a16="http://schemas.microsoft.com/office/drawing/2014/main" id="{0C4065C4-C553-4D2A-9090-D95661ADF572}"/>
              </a:ext>
            </a:extLst>
          </p:cNvPr>
          <p:cNvGrpSpPr/>
          <p:nvPr/>
        </p:nvGrpSpPr>
        <p:grpSpPr>
          <a:xfrm>
            <a:off x="60767" y="17871"/>
            <a:ext cx="1560165" cy="1447870"/>
            <a:chOff x="5043234" y="4200931"/>
            <a:chExt cx="1560165" cy="1447870"/>
          </a:xfrm>
        </p:grpSpPr>
        <p:sp>
          <p:nvSpPr>
            <p:cNvPr id="19" name="Ellipse 18">
              <a:extLst>
                <a:ext uri="{FF2B5EF4-FFF2-40B4-BE49-F238E27FC236}">
                  <a16:creationId xmlns:a16="http://schemas.microsoft.com/office/drawing/2014/main" id="{125C8296-4228-42C7-8256-E72C38D67CDC}"/>
                </a:ext>
              </a:extLst>
            </p:cNvPr>
            <p:cNvSpPr/>
            <p:nvPr/>
          </p:nvSpPr>
          <p:spPr>
            <a:xfrm>
              <a:off x="5043234" y="4200931"/>
              <a:ext cx="1560165" cy="144787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Ellipse 4">
              <a:extLst>
                <a:ext uri="{FF2B5EF4-FFF2-40B4-BE49-F238E27FC236}">
                  <a16:creationId xmlns:a16="http://schemas.microsoft.com/office/drawing/2014/main" id="{0853501C-7150-4F73-8453-6DA1EDB2A926}"/>
                </a:ext>
              </a:extLst>
            </p:cNvPr>
            <p:cNvSpPr txBox="1"/>
            <p:nvPr/>
          </p:nvSpPr>
          <p:spPr>
            <a:xfrm>
              <a:off x="5271715" y="4412967"/>
              <a:ext cx="1103203" cy="10237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622300">
                <a:lnSpc>
                  <a:spcPct val="90000"/>
                </a:lnSpc>
                <a:spcBef>
                  <a:spcPct val="0"/>
                </a:spcBef>
                <a:spcAft>
                  <a:spcPct val="35000"/>
                </a:spcAft>
              </a:pPr>
              <a:r>
                <a:rPr lang="fr-FR" sz="1400" kern="1200" dirty="0">
                  <a:latin typeface="Arial" panose="020B0604020202020204" pitchFamily="34" charset="0"/>
                  <a:cs typeface="Arial" panose="020B0604020202020204" pitchFamily="34" charset="0"/>
                </a:rPr>
                <a:t>4- </a:t>
              </a:r>
              <a:r>
                <a:rPr lang="fr-FR" sz="1400" dirty="0">
                  <a:latin typeface="Arial" panose="020B0604020202020204" pitchFamily="34" charset="0"/>
                  <a:cs typeface="Arial" panose="020B0604020202020204" pitchFamily="34" charset="0"/>
                </a:rPr>
                <a:t>Des mesures de prévention et de protection de circonstance</a:t>
              </a:r>
              <a:endParaRPr lang="fr-FR" sz="1400"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4190585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Agir pour travailler et produire en toute SST</a:t>
            </a:r>
          </a:p>
        </p:txBody>
      </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6" name="Rectangle 15">
            <a:extLst>
              <a:ext uri="{FF2B5EF4-FFF2-40B4-BE49-F238E27FC236}">
                <a16:creationId xmlns:a16="http://schemas.microsoft.com/office/drawing/2014/main" id="{FE60337D-B657-4764-93EC-81DEEC1597A6}"/>
              </a:ext>
            </a:extLst>
          </p:cNvPr>
          <p:cNvSpPr/>
          <p:nvPr/>
        </p:nvSpPr>
        <p:spPr>
          <a:xfrm>
            <a:off x="1944413" y="1091023"/>
            <a:ext cx="9746141" cy="5324535"/>
          </a:xfrm>
          <a:prstGeom prst="rect">
            <a:avLst/>
          </a:prstGeom>
        </p:spPr>
        <p:txBody>
          <a:bodyPr wrap="square">
            <a:spAutoFit/>
          </a:bodyPr>
          <a:lstStyle/>
          <a:p>
            <a:endParaRPr lang="fr-FR" sz="1600" dirty="0">
              <a:solidFill>
                <a:srgbClr val="000000"/>
              </a:solidFill>
              <a:latin typeface="Arial" panose="020B0604020202020204" pitchFamily="34" charset="0"/>
            </a:endParaRPr>
          </a:p>
          <a:p>
            <a:pPr marL="342900" indent="-342900">
              <a:buFont typeface="+mj-lt"/>
              <a:buAutoNum type="arabicPeriod" startAt="4"/>
            </a:pPr>
            <a:r>
              <a:rPr lang="fr-FR" b="1" i="1" dirty="0">
                <a:solidFill>
                  <a:srgbClr val="000000"/>
                </a:solidFill>
                <a:latin typeface="Arial" panose="020B0604020202020204" pitchFamily="34" charset="0"/>
              </a:rPr>
              <a:t>Gestion des salariés présentant des symptômes ou malades au travail (2/6)</a:t>
            </a:r>
          </a:p>
          <a:p>
            <a:pPr marL="342900" indent="-342900">
              <a:buFont typeface="+mj-lt"/>
              <a:buAutoNum type="arabicPeriod" startAt="4"/>
            </a:pPr>
            <a:endParaRPr lang="fr-FR" b="1" i="1" dirty="0">
              <a:solidFill>
                <a:srgbClr val="000000"/>
              </a:solidFill>
              <a:latin typeface="Arial" panose="020B0604020202020204" pitchFamily="34" charset="0"/>
            </a:endParaRPr>
          </a:p>
          <a:p>
            <a:pPr marL="342900" indent="-342900">
              <a:buFont typeface="+mj-lt"/>
              <a:buAutoNum type="arabicPeriod" startAt="4"/>
            </a:pPr>
            <a:endParaRPr lang="fr-FR" b="1" i="1" dirty="0">
              <a:solidFill>
                <a:srgbClr val="000000"/>
              </a:solidFill>
              <a:latin typeface="Arial" panose="020B0604020202020204" pitchFamily="34" charset="0"/>
            </a:endParaRPr>
          </a:p>
          <a:p>
            <a:pPr marL="285750" indent="-285750">
              <a:buFont typeface="Wingdings" panose="05000000000000000000" pitchFamily="2" charset="2"/>
              <a:buChar char="§"/>
            </a:pPr>
            <a:r>
              <a:rPr lang="fr-FR" dirty="0">
                <a:solidFill>
                  <a:schemeClr val="bg1"/>
                </a:solidFill>
                <a:latin typeface="Arial" panose="020B0604020202020204" pitchFamily="34" charset="0"/>
                <a:cs typeface="Arial" panose="020B0604020202020204" pitchFamily="34" charset="0"/>
              </a:rPr>
              <a:t>Le premier secouriste arrivé sur les lieux (agent d’intervention ou SST) se déplace et fournit un masque chirurgical au «cas possible » en gardant ses distances ; il lui demande également de se laver les mains avec du gel hydroalcoolique. </a:t>
            </a:r>
          </a:p>
          <a:p>
            <a:pPr marL="285750" indent="-285750">
              <a:buFont typeface="Wingdings" panose="05000000000000000000" pitchFamily="2" charset="2"/>
              <a:buChar char="§"/>
            </a:pPr>
            <a:endParaRPr lang="fr-FR" dirty="0">
              <a:solidFill>
                <a:schemeClr val="bg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fr-FR" dirty="0">
                <a:solidFill>
                  <a:schemeClr val="bg1"/>
                </a:solidFill>
                <a:latin typeface="Arial" panose="020B0604020202020204" pitchFamily="34" charset="0"/>
                <a:cs typeface="Arial" panose="020B0604020202020204" pitchFamily="34" charset="0"/>
              </a:rPr>
              <a:t>Si pas de secouriste dans l'entreprise, c'est une personne désignée auparavant (encore mieux si elle est volontaire) pour gérer ce type de situation qui intervient. Cela suppose qu'elle ait été informée de sa mission, des moyens disponibles et formée à leur utilisation,</a:t>
            </a:r>
            <a:br>
              <a:rPr lang="fr-FR" dirty="0">
                <a:solidFill>
                  <a:schemeClr val="bg1"/>
                </a:solidFill>
                <a:latin typeface="Arial" panose="020B0604020202020204" pitchFamily="34" charset="0"/>
                <a:cs typeface="Arial" panose="020B0604020202020204" pitchFamily="34" charset="0"/>
              </a:rPr>
            </a:br>
            <a:br>
              <a:rPr lang="fr-FR" dirty="0">
                <a:solidFill>
                  <a:schemeClr val="bg1"/>
                </a:solidFill>
                <a:latin typeface="Arial" panose="020B0604020202020204" pitchFamily="34" charset="0"/>
                <a:cs typeface="Arial" panose="020B0604020202020204" pitchFamily="34" charset="0"/>
              </a:rPr>
            </a:br>
            <a:r>
              <a:rPr lang="fr-FR" b="1" dirty="0">
                <a:solidFill>
                  <a:schemeClr val="bg1"/>
                </a:solidFill>
                <a:latin typeface="Arial" panose="020B0604020202020204" pitchFamily="34" charset="0"/>
                <a:cs typeface="Arial" panose="020B0604020202020204" pitchFamily="34" charset="0"/>
              </a:rPr>
              <a:t>La prise en charge de la personne « cas possible » par le personnel de premier secours (secouriste, personnel de santé au travail, personne désignée) nécessite que ce personnel soit doté d’un kit de secours comprenant  a minima: du gel hydroalcoolique, des gants latex (ou autres) et des masques. </a:t>
            </a:r>
            <a:br>
              <a:rPr lang="fr-FR" dirty="0">
                <a:solidFill>
                  <a:schemeClr val="bg1"/>
                </a:solidFill>
                <a:latin typeface="Arial" panose="020B0604020202020204" pitchFamily="34" charset="0"/>
                <a:cs typeface="Arial" panose="020B0604020202020204" pitchFamily="34" charset="0"/>
              </a:rPr>
            </a:br>
            <a:br>
              <a:rPr lang="fr-FR" dirty="0">
                <a:solidFill>
                  <a:schemeClr val="bg1"/>
                </a:solidFill>
                <a:latin typeface="Arial" panose="020B0604020202020204" pitchFamily="34" charset="0"/>
                <a:cs typeface="Arial" panose="020B0604020202020204" pitchFamily="34" charset="0"/>
              </a:rPr>
            </a:br>
            <a:br>
              <a:rPr lang="fr-FR" dirty="0">
                <a:solidFill>
                  <a:schemeClr val="bg1"/>
                </a:solidFill>
                <a:latin typeface="Arial" panose="020B0604020202020204" pitchFamily="34" charset="0"/>
                <a:cs typeface="Arial" panose="020B0604020202020204" pitchFamily="34" charset="0"/>
              </a:rPr>
            </a:br>
            <a:endParaRPr lang="fr-FR" b="1" i="1" dirty="0">
              <a:solidFill>
                <a:srgbClr val="000000"/>
              </a:solidFill>
              <a:latin typeface="Arial" panose="020B0604020202020204" pitchFamily="34" charset="0"/>
            </a:endParaRPr>
          </a:p>
        </p:txBody>
      </p:sp>
      <p:sp>
        <p:nvSpPr>
          <p:cNvPr id="18" name="Ellipse 17">
            <a:extLst>
              <a:ext uri="{FF2B5EF4-FFF2-40B4-BE49-F238E27FC236}">
                <a16:creationId xmlns:a16="http://schemas.microsoft.com/office/drawing/2014/main" id="{AC7ADBD0-7A22-44F6-BD76-C1EA48CFBCEF}"/>
              </a:ext>
            </a:extLst>
          </p:cNvPr>
          <p:cNvSpPr/>
          <p:nvPr/>
        </p:nvSpPr>
        <p:spPr>
          <a:xfrm>
            <a:off x="55998" y="17871"/>
            <a:ext cx="1569704" cy="1419968"/>
          </a:xfrm>
          <a:prstGeom prst="ellipse">
            <a:avLst/>
          </a:prstGeom>
          <a:solidFill>
            <a:srgbClr val="3B43DB">
              <a:hueOff val="0"/>
              <a:satOff val="0"/>
              <a:lumOff val="0"/>
              <a:alphaOff val="0"/>
            </a:srgbClr>
          </a:solidFill>
          <a:ln w="15875" cap="rnd"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grpSp>
        <p:nvGrpSpPr>
          <p:cNvPr id="17" name="Groupe 16">
            <a:extLst>
              <a:ext uri="{FF2B5EF4-FFF2-40B4-BE49-F238E27FC236}">
                <a16:creationId xmlns:a16="http://schemas.microsoft.com/office/drawing/2014/main" id="{0C4065C4-C553-4D2A-9090-D95661ADF572}"/>
              </a:ext>
            </a:extLst>
          </p:cNvPr>
          <p:cNvGrpSpPr/>
          <p:nvPr/>
        </p:nvGrpSpPr>
        <p:grpSpPr>
          <a:xfrm>
            <a:off x="60767" y="17871"/>
            <a:ext cx="1560165" cy="1447870"/>
            <a:chOff x="5043234" y="4200931"/>
            <a:chExt cx="1560165" cy="1447870"/>
          </a:xfrm>
        </p:grpSpPr>
        <p:sp>
          <p:nvSpPr>
            <p:cNvPr id="19" name="Ellipse 18">
              <a:extLst>
                <a:ext uri="{FF2B5EF4-FFF2-40B4-BE49-F238E27FC236}">
                  <a16:creationId xmlns:a16="http://schemas.microsoft.com/office/drawing/2014/main" id="{125C8296-4228-42C7-8256-E72C38D67CDC}"/>
                </a:ext>
              </a:extLst>
            </p:cNvPr>
            <p:cNvSpPr/>
            <p:nvPr/>
          </p:nvSpPr>
          <p:spPr>
            <a:xfrm>
              <a:off x="5043234" y="4200931"/>
              <a:ext cx="1560165" cy="144787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Ellipse 4">
              <a:extLst>
                <a:ext uri="{FF2B5EF4-FFF2-40B4-BE49-F238E27FC236}">
                  <a16:creationId xmlns:a16="http://schemas.microsoft.com/office/drawing/2014/main" id="{0853501C-7150-4F73-8453-6DA1EDB2A926}"/>
                </a:ext>
              </a:extLst>
            </p:cNvPr>
            <p:cNvSpPr txBox="1"/>
            <p:nvPr/>
          </p:nvSpPr>
          <p:spPr>
            <a:xfrm>
              <a:off x="5271715" y="4412967"/>
              <a:ext cx="1103203" cy="10237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622300">
                <a:lnSpc>
                  <a:spcPct val="90000"/>
                </a:lnSpc>
                <a:spcBef>
                  <a:spcPct val="0"/>
                </a:spcBef>
                <a:spcAft>
                  <a:spcPct val="35000"/>
                </a:spcAft>
              </a:pPr>
              <a:r>
                <a:rPr lang="fr-FR" sz="1400" kern="1200" dirty="0">
                  <a:latin typeface="Arial" panose="020B0604020202020204" pitchFamily="34" charset="0"/>
                  <a:cs typeface="Arial" panose="020B0604020202020204" pitchFamily="34" charset="0"/>
                </a:rPr>
                <a:t>4- </a:t>
              </a:r>
              <a:r>
                <a:rPr lang="fr-FR" sz="1400" dirty="0">
                  <a:latin typeface="Arial" panose="020B0604020202020204" pitchFamily="34" charset="0"/>
                  <a:cs typeface="Arial" panose="020B0604020202020204" pitchFamily="34" charset="0"/>
                </a:rPr>
                <a:t>Des mesures de prévention et de protection de circonstance</a:t>
              </a:r>
              <a:endParaRPr lang="fr-FR" sz="1400"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731853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Agir pour travailler et produire en toute SST</a:t>
            </a:r>
          </a:p>
        </p:txBody>
      </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6" name="Rectangle 15">
            <a:extLst>
              <a:ext uri="{FF2B5EF4-FFF2-40B4-BE49-F238E27FC236}">
                <a16:creationId xmlns:a16="http://schemas.microsoft.com/office/drawing/2014/main" id="{FE60337D-B657-4764-93EC-81DEEC1597A6}"/>
              </a:ext>
            </a:extLst>
          </p:cNvPr>
          <p:cNvSpPr/>
          <p:nvPr/>
        </p:nvSpPr>
        <p:spPr>
          <a:xfrm>
            <a:off x="1955748" y="1093712"/>
            <a:ext cx="10106272" cy="5878532"/>
          </a:xfrm>
          <a:prstGeom prst="rect">
            <a:avLst/>
          </a:prstGeom>
        </p:spPr>
        <p:txBody>
          <a:bodyPr wrap="square">
            <a:spAutoFit/>
          </a:bodyPr>
          <a:lstStyle/>
          <a:p>
            <a:endParaRPr lang="fr-FR" sz="1600" dirty="0">
              <a:solidFill>
                <a:srgbClr val="000000"/>
              </a:solidFill>
              <a:latin typeface="Arial" panose="020B0604020202020204" pitchFamily="34" charset="0"/>
            </a:endParaRPr>
          </a:p>
          <a:p>
            <a:pPr marL="342900" indent="-342900">
              <a:buFont typeface="+mj-lt"/>
              <a:buAutoNum type="arabicPeriod" startAt="4"/>
            </a:pPr>
            <a:r>
              <a:rPr lang="fr-FR" b="1" i="1" dirty="0">
                <a:solidFill>
                  <a:srgbClr val="000000"/>
                </a:solidFill>
                <a:latin typeface="Arial" panose="020B0604020202020204" pitchFamily="34" charset="0"/>
              </a:rPr>
              <a:t>Gestion des salariés présentant des symptômes ou malades au travail (3/6)</a:t>
            </a:r>
          </a:p>
          <a:p>
            <a:r>
              <a:rPr lang="fr-FR" b="1" dirty="0">
                <a:solidFill>
                  <a:schemeClr val="bg1"/>
                </a:solidFill>
                <a:latin typeface="Arial" panose="020B0604020202020204" pitchFamily="34" charset="0"/>
                <a:cs typeface="Arial" panose="020B0604020202020204" pitchFamily="34" charset="0"/>
              </a:rPr>
              <a:t> </a:t>
            </a:r>
            <a:br>
              <a:rPr lang="fr-FR" dirty="0">
                <a:solidFill>
                  <a:schemeClr val="bg1"/>
                </a:solidFill>
                <a:latin typeface="Arial" panose="020B0604020202020204" pitchFamily="34" charset="0"/>
                <a:cs typeface="Arial" panose="020B0604020202020204" pitchFamily="34" charset="0"/>
              </a:rPr>
            </a:br>
            <a:r>
              <a:rPr lang="fr-FR" b="1" dirty="0">
                <a:solidFill>
                  <a:schemeClr val="bg1"/>
                </a:solidFill>
                <a:latin typeface="Arial" panose="020B0604020202020204" pitchFamily="34" charset="0"/>
                <a:cs typeface="Arial" panose="020B0604020202020204" pitchFamily="34" charset="0"/>
              </a:rPr>
              <a:t>La conduite à adopter peut être la suivante :</a:t>
            </a:r>
            <a:br>
              <a:rPr lang="fr-FR" b="1" dirty="0">
                <a:solidFill>
                  <a:schemeClr val="bg1"/>
                </a:solidFill>
                <a:latin typeface="Arial" panose="020B0604020202020204" pitchFamily="34" charset="0"/>
                <a:cs typeface="Arial" panose="020B0604020202020204" pitchFamily="34" charset="0"/>
              </a:rPr>
            </a:br>
            <a:r>
              <a:rPr lang="fr-FR" i="1" u="sng" dirty="0">
                <a:solidFill>
                  <a:schemeClr val="bg1"/>
                </a:solidFill>
                <a:latin typeface="Arial" panose="020B0604020202020204" pitchFamily="34" charset="0"/>
                <a:cs typeface="Arial" panose="020B0604020202020204" pitchFamily="34" charset="0"/>
              </a:rPr>
              <a:t>La personne « cas possible » :</a:t>
            </a:r>
            <a:br>
              <a:rPr lang="fr-FR" dirty="0">
                <a:solidFill>
                  <a:schemeClr val="bg1"/>
                </a:solidFill>
                <a:latin typeface="Arial" panose="020B0604020202020204" pitchFamily="34" charset="0"/>
                <a:cs typeface="Arial" panose="020B0604020202020204" pitchFamily="34" charset="0"/>
              </a:rPr>
            </a:br>
            <a:r>
              <a:rPr lang="fr-FR" dirty="0">
                <a:solidFill>
                  <a:schemeClr val="bg1"/>
                </a:solidFill>
                <a:latin typeface="Arial" panose="020B0604020202020204" pitchFamily="34" charset="0"/>
                <a:cs typeface="Arial" panose="020B0604020202020204" pitchFamily="34" charset="0"/>
              </a:rPr>
              <a:t>- Garde son masque,</a:t>
            </a:r>
            <a:br>
              <a:rPr lang="fr-FR" dirty="0">
                <a:solidFill>
                  <a:schemeClr val="bg1"/>
                </a:solidFill>
                <a:latin typeface="Arial" panose="020B0604020202020204" pitchFamily="34" charset="0"/>
                <a:cs typeface="Arial" panose="020B0604020202020204" pitchFamily="34" charset="0"/>
              </a:rPr>
            </a:br>
            <a:r>
              <a:rPr lang="fr-FR" dirty="0">
                <a:solidFill>
                  <a:schemeClr val="bg1"/>
                </a:solidFill>
                <a:latin typeface="Arial" panose="020B0604020202020204" pitchFamily="34" charset="0"/>
                <a:cs typeface="Arial" panose="020B0604020202020204" pitchFamily="34" charset="0"/>
              </a:rPr>
              <a:t>- Se lave les mains à l’eau et au savon ou avec du gel </a:t>
            </a:r>
            <a:r>
              <a:rPr lang="fr-FR" dirty="0" err="1">
                <a:solidFill>
                  <a:schemeClr val="bg1"/>
                </a:solidFill>
                <a:latin typeface="Arial" panose="020B0604020202020204" pitchFamily="34" charset="0"/>
                <a:cs typeface="Arial" panose="020B0604020202020204" pitchFamily="34" charset="0"/>
              </a:rPr>
              <a:t>hydro-alcoolique</a:t>
            </a:r>
            <a:r>
              <a:rPr lang="fr-FR" dirty="0">
                <a:solidFill>
                  <a:schemeClr val="bg1"/>
                </a:solidFill>
                <a:latin typeface="Arial" panose="020B0604020202020204" pitchFamily="34" charset="0"/>
                <a:cs typeface="Arial" panose="020B0604020202020204" pitchFamily="34" charset="0"/>
              </a:rPr>
              <a:t>,</a:t>
            </a:r>
            <a:br>
              <a:rPr lang="fr-FR" dirty="0">
                <a:solidFill>
                  <a:schemeClr val="bg1"/>
                </a:solidFill>
                <a:latin typeface="Arial" panose="020B0604020202020204" pitchFamily="34" charset="0"/>
                <a:cs typeface="Arial" panose="020B0604020202020204" pitchFamily="34" charset="0"/>
              </a:rPr>
            </a:br>
            <a:r>
              <a:rPr lang="fr-FR" dirty="0">
                <a:solidFill>
                  <a:schemeClr val="bg1"/>
                </a:solidFill>
                <a:latin typeface="Arial" panose="020B0604020202020204" pitchFamily="34" charset="0"/>
                <a:cs typeface="Arial" panose="020B0604020202020204" pitchFamily="34" charset="0"/>
              </a:rPr>
              <a:t>- Garde ses distances (2 mètres) avec les autres collaborateurs.</a:t>
            </a:r>
            <a:br>
              <a:rPr lang="fr-FR" dirty="0">
                <a:solidFill>
                  <a:schemeClr val="bg1"/>
                </a:solidFill>
                <a:latin typeface="Arial" panose="020B0604020202020204" pitchFamily="34" charset="0"/>
                <a:cs typeface="Arial" panose="020B0604020202020204" pitchFamily="34" charset="0"/>
              </a:rPr>
            </a:br>
            <a:br>
              <a:rPr lang="fr-FR" dirty="0">
                <a:solidFill>
                  <a:schemeClr val="bg1"/>
                </a:solidFill>
                <a:latin typeface="Arial" panose="020B0604020202020204" pitchFamily="34" charset="0"/>
                <a:cs typeface="Arial" panose="020B0604020202020204" pitchFamily="34" charset="0"/>
              </a:rPr>
            </a:br>
            <a:r>
              <a:rPr lang="fr-FR" i="1" u="sng" dirty="0">
                <a:solidFill>
                  <a:schemeClr val="bg1"/>
                </a:solidFill>
                <a:latin typeface="Arial" panose="020B0604020202020204" pitchFamily="34" charset="0"/>
                <a:cs typeface="Arial" panose="020B0604020202020204" pitchFamily="34" charset="0"/>
              </a:rPr>
              <a:t>Le SST ou la personne désignée applique les instructions d’urgence en vigueur sur le site:</a:t>
            </a:r>
            <a:br>
              <a:rPr lang="fr-FR" dirty="0">
                <a:solidFill>
                  <a:schemeClr val="bg1"/>
                </a:solidFill>
                <a:latin typeface="Arial" panose="020B0604020202020204" pitchFamily="34" charset="0"/>
                <a:cs typeface="Arial" panose="020B0604020202020204" pitchFamily="34" charset="0"/>
              </a:rPr>
            </a:br>
            <a:r>
              <a:rPr lang="fr-FR" dirty="0">
                <a:solidFill>
                  <a:schemeClr val="bg1"/>
                </a:solidFill>
                <a:latin typeface="Arial" panose="020B0604020202020204" pitchFamily="34" charset="0"/>
                <a:cs typeface="Arial" panose="020B0604020202020204" pitchFamily="34" charset="0"/>
              </a:rPr>
              <a:t>- Faire appel au 15 uniquement si le salarié n’arrive pas à rester debout et/ou il présente un essoufflement important et/ou des difficultés pour respirer.</a:t>
            </a:r>
            <a:br>
              <a:rPr lang="fr-FR" dirty="0">
                <a:solidFill>
                  <a:schemeClr val="bg1"/>
                </a:solidFill>
                <a:latin typeface="Arial" panose="020B0604020202020204" pitchFamily="34" charset="0"/>
                <a:cs typeface="Arial" panose="020B0604020202020204" pitchFamily="34" charset="0"/>
              </a:rPr>
            </a:br>
            <a:r>
              <a:rPr lang="fr-FR" dirty="0">
                <a:solidFill>
                  <a:schemeClr val="bg1"/>
                </a:solidFill>
                <a:latin typeface="Arial" panose="020B0604020202020204" pitchFamily="34" charset="0"/>
                <a:cs typeface="Arial" panose="020B0604020202020204" pitchFamily="34" charset="0"/>
              </a:rPr>
              <a:t>- Autres cas : il est demandé au « cas possible » de rentrer à son domicile et de contacter son médecin traitant ; il conserve un masque chirurgical y compris à son domicile afin de protéger ses proches.</a:t>
            </a:r>
          </a:p>
          <a:p>
            <a:r>
              <a:rPr lang="fr-FR" dirty="0">
                <a:solidFill>
                  <a:schemeClr val="bg1"/>
                </a:solidFill>
                <a:latin typeface="Arial" panose="020B0604020202020204" pitchFamily="34" charset="0"/>
                <a:cs typeface="Arial" panose="020B0604020202020204" pitchFamily="34" charset="0"/>
              </a:rPr>
              <a:t>- Il pourra récupérer ses affaires en gardant ses distances et en conservant son masque accompagné du secouriste ou de la personne désignée en gardant ses distances et en s’assurant que le « cas possible » respecte les consignes pour éviter de croiser d’autres personnes; le « cas possible » se lave les mains à nouveau avant d’accéder au vestiaire,</a:t>
            </a:r>
            <a:br>
              <a:rPr lang="fr-FR" dirty="0">
                <a:solidFill>
                  <a:schemeClr val="bg1"/>
                </a:solidFill>
                <a:latin typeface="Arial" panose="020B0604020202020204" pitchFamily="34" charset="0"/>
                <a:cs typeface="Arial" panose="020B0604020202020204" pitchFamily="34" charset="0"/>
              </a:rPr>
            </a:br>
            <a:r>
              <a:rPr lang="fr-FR" dirty="0">
                <a:solidFill>
                  <a:schemeClr val="bg1"/>
                </a:solidFill>
                <a:latin typeface="Arial" panose="020B0604020202020204" pitchFamily="34" charset="0"/>
                <a:cs typeface="Arial" panose="020B0604020202020204" pitchFamily="34" charset="0"/>
              </a:rPr>
              <a:t>- Le secouriste ou la personne désignée accompagne le « cas possible » jusqu’à son véhicule ou celui prévu pour le ramener (proches, taxi).</a:t>
            </a:r>
            <a:endParaRPr lang="fr-FR" b="1" i="1" dirty="0">
              <a:solidFill>
                <a:srgbClr val="000000"/>
              </a:solidFill>
              <a:latin typeface="Arial" panose="020B0604020202020204" pitchFamily="34" charset="0"/>
            </a:endParaRPr>
          </a:p>
        </p:txBody>
      </p:sp>
      <p:sp>
        <p:nvSpPr>
          <p:cNvPr id="18" name="Ellipse 17">
            <a:extLst>
              <a:ext uri="{FF2B5EF4-FFF2-40B4-BE49-F238E27FC236}">
                <a16:creationId xmlns:a16="http://schemas.microsoft.com/office/drawing/2014/main" id="{AC7ADBD0-7A22-44F6-BD76-C1EA48CFBCEF}"/>
              </a:ext>
            </a:extLst>
          </p:cNvPr>
          <p:cNvSpPr/>
          <p:nvPr/>
        </p:nvSpPr>
        <p:spPr>
          <a:xfrm>
            <a:off x="55998" y="17871"/>
            <a:ext cx="1569704" cy="1419968"/>
          </a:xfrm>
          <a:prstGeom prst="ellipse">
            <a:avLst/>
          </a:prstGeom>
          <a:solidFill>
            <a:srgbClr val="3B43DB">
              <a:hueOff val="0"/>
              <a:satOff val="0"/>
              <a:lumOff val="0"/>
              <a:alphaOff val="0"/>
            </a:srgbClr>
          </a:solidFill>
          <a:ln w="15875" cap="rnd"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grpSp>
        <p:nvGrpSpPr>
          <p:cNvPr id="17" name="Groupe 16">
            <a:extLst>
              <a:ext uri="{FF2B5EF4-FFF2-40B4-BE49-F238E27FC236}">
                <a16:creationId xmlns:a16="http://schemas.microsoft.com/office/drawing/2014/main" id="{0C4065C4-C553-4D2A-9090-D95661ADF572}"/>
              </a:ext>
            </a:extLst>
          </p:cNvPr>
          <p:cNvGrpSpPr/>
          <p:nvPr/>
        </p:nvGrpSpPr>
        <p:grpSpPr>
          <a:xfrm>
            <a:off x="60767" y="17871"/>
            <a:ext cx="1560165" cy="1447870"/>
            <a:chOff x="5043234" y="4200931"/>
            <a:chExt cx="1560165" cy="1447870"/>
          </a:xfrm>
        </p:grpSpPr>
        <p:sp>
          <p:nvSpPr>
            <p:cNvPr id="19" name="Ellipse 18">
              <a:extLst>
                <a:ext uri="{FF2B5EF4-FFF2-40B4-BE49-F238E27FC236}">
                  <a16:creationId xmlns:a16="http://schemas.microsoft.com/office/drawing/2014/main" id="{125C8296-4228-42C7-8256-E72C38D67CDC}"/>
                </a:ext>
              </a:extLst>
            </p:cNvPr>
            <p:cNvSpPr/>
            <p:nvPr/>
          </p:nvSpPr>
          <p:spPr>
            <a:xfrm>
              <a:off x="5043234" y="4200931"/>
              <a:ext cx="1560165" cy="144787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Ellipse 4">
              <a:extLst>
                <a:ext uri="{FF2B5EF4-FFF2-40B4-BE49-F238E27FC236}">
                  <a16:creationId xmlns:a16="http://schemas.microsoft.com/office/drawing/2014/main" id="{0853501C-7150-4F73-8453-6DA1EDB2A926}"/>
                </a:ext>
              </a:extLst>
            </p:cNvPr>
            <p:cNvSpPr txBox="1"/>
            <p:nvPr/>
          </p:nvSpPr>
          <p:spPr>
            <a:xfrm>
              <a:off x="5271715" y="4412967"/>
              <a:ext cx="1103203" cy="10237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622300">
                <a:lnSpc>
                  <a:spcPct val="90000"/>
                </a:lnSpc>
                <a:spcBef>
                  <a:spcPct val="0"/>
                </a:spcBef>
                <a:spcAft>
                  <a:spcPct val="35000"/>
                </a:spcAft>
              </a:pPr>
              <a:r>
                <a:rPr lang="fr-FR" sz="1400" kern="1200" dirty="0">
                  <a:latin typeface="Arial" panose="020B0604020202020204" pitchFamily="34" charset="0"/>
                  <a:cs typeface="Arial" panose="020B0604020202020204" pitchFamily="34" charset="0"/>
                </a:rPr>
                <a:t>4- </a:t>
              </a:r>
              <a:r>
                <a:rPr lang="fr-FR" sz="1400" dirty="0">
                  <a:latin typeface="Arial" panose="020B0604020202020204" pitchFamily="34" charset="0"/>
                  <a:cs typeface="Arial" panose="020B0604020202020204" pitchFamily="34" charset="0"/>
                </a:rPr>
                <a:t>Des mesures de prévention et de protection de circonstance</a:t>
              </a:r>
              <a:endParaRPr lang="fr-FR" sz="1400"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855221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Agir pour travailler et produire en toute SST</a:t>
            </a:r>
          </a:p>
        </p:txBody>
      </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6" name="Rectangle 15">
            <a:extLst>
              <a:ext uri="{FF2B5EF4-FFF2-40B4-BE49-F238E27FC236}">
                <a16:creationId xmlns:a16="http://schemas.microsoft.com/office/drawing/2014/main" id="{FE60337D-B657-4764-93EC-81DEEC1597A6}"/>
              </a:ext>
            </a:extLst>
          </p:cNvPr>
          <p:cNvSpPr/>
          <p:nvPr/>
        </p:nvSpPr>
        <p:spPr>
          <a:xfrm>
            <a:off x="1944413" y="1091021"/>
            <a:ext cx="10041109" cy="5324535"/>
          </a:xfrm>
          <a:prstGeom prst="rect">
            <a:avLst/>
          </a:prstGeom>
        </p:spPr>
        <p:txBody>
          <a:bodyPr wrap="square">
            <a:spAutoFit/>
          </a:bodyPr>
          <a:lstStyle/>
          <a:p>
            <a:endParaRPr lang="fr-FR" sz="1600" dirty="0">
              <a:solidFill>
                <a:srgbClr val="000000"/>
              </a:solidFill>
              <a:latin typeface="Arial" panose="020B0604020202020204" pitchFamily="34" charset="0"/>
            </a:endParaRPr>
          </a:p>
          <a:p>
            <a:pPr marL="342900" indent="-342900">
              <a:buFont typeface="+mj-lt"/>
              <a:buAutoNum type="arabicPeriod" startAt="4"/>
            </a:pPr>
            <a:r>
              <a:rPr lang="fr-FR" b="1" i="1" dirty="0">
                <a:solidFill>
                  <a:srgbClr val="000000"/>
                </a:solidFill>
                <a:latin typeface="Arial" panose="020B0604020202020204" pitchFamily="34" charset="0"/>
              </a:rPr>
              <a:t>Gestion des salariés présentant des symptômes ou malades au travail (4/6)</a:t>
            </a:r>
          </a:p>
          <a:p>
            <a:pPr marL="342900" indent="-342900">
              <a:buFont typeface="+mj-lt"/>
              <a:buAutoNum type="arabicPeriod" startAt="4"/>
            </a:pPr>
            <a:endParaRPr lang="fr-FR" b="1" i="1" dirty="0">
              <a:solidFill>
                <a:srgbClr val="000000"/>
              </a:solidFill>
              <a:latin typeface="Arial" panose="020B0604020202020204" pitchFamily="34" charset="0"/>
            </a:endParaRPr>
          </a:p>
          <a:p>
            <a:r>
              <a:rPr lang="fr-FR" b="1" dirty="0">
                <a:solidFill>
                  <a:schemeClr val="bg1"/>
                </a:solidFill>
                <a:latin typeface="Arial" panose="020B0604020202020204" pitchFamily="34" charset="0"/>
                <a:cs typeface="Arial" panose="020B0604020202020204" pitchFamily="34" charset="0"/>
              </a:rPr>
              <a:t>Mesures d’hygiène pour traiter la zone de travail du « cas possible »</a:t>
            </a:r>
            <a:br>
              <a:rPr lang="fr-FR" dirty="0">
                <a:solidFill>
                  <a:schemeClr val="bg1"/>
                </a:solidFill>
                <a:latin typeface="Arial" panose="020B0604020202020204" pitchFamily="34" charset="0"/>
                <a:cs typeface="Arial" panose="020B0604020202020204" pitchFamily="34" charset="0"/>
              </a:rPr>
            </a:br>
            <a:br>
              <a:rPr lang="fr-FR" dirty="0">
                <a:solidFill>
                  <a:schemeClr val="bg1"/>
                </a:solidFill>
                <a:latin typeface="Arial" panose="020B0604020202020204" pitchFamily="34" charset="0"/>
                <a:cs typeface="Arial" panose="020B0604020202020204" pitchFamily="34" charset="0"/>
              </a:rPr>
            </a:br>
            <a:r>
              <a:rPr lang="fr-FR" i="1" u="sng" dirty="0">
                <a:solidFill>
                  <a:schemeClr val="bg1"/>
                </a:solidFill>
                <a:latin typeface="Arial" panose="020B0604020202020204" pitchFamily="34" charset="0"/>
                <a:cs typeface="Arial" panose="020B0604020202020204" pitchFamily="34" charset="0"/>
              </a:rPr>
              <a:t>Isoler le poste de travail concerné pour une durée de 4 heures :</a:t>
            </a:r>
            <a:br>
              <a:rPr lang="fr-FR" dirty="0">
                <a:solidFill>
                  <a:schemeClr val="bg1"/>
                </a:solidFill>
                <a:latin typeface="Arial" panose="020B0604020202020204" pitchFamily="34" charset="0"/>
                <a:cs typeface="Arial" panose="020B0604020202020204" pitchFamily="34" charset="0"/>
              </a:rPr>
            </a:br>
            <a:r>
              <a:rPr lang="fr-FR" dirty="0">
                <a:solidFill>
                  <a:schemeClr val="bg1"/>
                </a:solidFill>
                <a:latin typeface="Arial" panose="020B0604020202020204" pitchFamily="34" charset="0"/>
                <a:cs typeface="Arial" panose="020B0604020202020204" pitchFamily="34" charset="0"/>
              </a:rPr>
              <a:t>- Le manager doit définir avec le service de prévention, quant il existe des risques, la zone à baliser « 2 mètres autour de la personne » et effectue ce balisage.</a:t>
            </a:r>
          </a:p>
          <a:p>
            <a:endParaRPr lang="fr-FR" dirty="0">
              <a:solidFill>
                <a:schemeClr val="bg1"/>
              </a:solidFill>
              <a:latin typeface="Arial" panose="020B0604020202020204" pitchFamily="34" charset="0"/>
              <a:cs typeface="Arial" panose="020B0604020202020204" pitchFamily="34" charset="0"/>
            </a:endParaRPr>
          </a:p>
          <a:p>
            <a:r>
              <a:rPr lang="fr-FR" i="1" u="sng" dirty="0">
                <a:solidFill>
                  <a:schemeClr val="bg1"/>
                </a:solidFill>
                <a:latin typeface="Arial" panose="020B0604020202020204" pitchFamily="34" charset="0"/>
                <a:cs typeface="Arial" panose="020B0604020202020204" pitchFamily="34" charset="0"/>
              </a:rPr>
              <a:t>Pendant le temps d’attente des 4H :</a:t>
            </a:r>
            <a:br>
              <a:rPr lang="fr-FR" dirty="0">
                <a:solidFill>
                  <a:schemeClr val="bg1"/>
                </a:solidFill>
                <a:latin typeface="Arial" panose="020B0604020202020204" pitchFamily="34" charset="0"/>
                <a:cs typeface="Arial" panose="020B0604020202020204" pitchFamily="34" charset="0"/>
              </a:rPr>
            </a:br>
            <a:r>
              <a:rPr lang="fr-FR" dirty="0">
                <a:solidFill>
                  <a:schemeClr val="bg1"/>
                </a:solidFill>
                <a:latin typeface="Arial" panose="020B0604020202020204" pitchFamily="34" charset="0"/>
                <a:cs typeface="Arial" panose="020B0604020202020204" pitchFamily="34" charset="0"/>
              </a:rPr>
              <a:t>- Le manager et le secouriste (ou la personne désignée) procède avec l’entourage de travail à l’enquête de proximité pour établir si dans les zones de travail ou le « cas possible » a travaillé lors du jour précédant les symptômes, les dispositions « gestes barrières et distanciation sociale » ont bien été appliquées.</a:t>
            </a:r>
            <a:br>
              <a:rPr lang="fr-FR" dirty="0">
                <a:solidFill>
                  <a:schemeClr val="bg1"/>
                </a:solidFill>
                <a:latin typeface="Arial" panose="020B0604020202020204" pitchFamily="34" charset="0"/>
                <a:cs typeface="Arial" panose="020B0604020202020204" pitchFamily="34" charset="0"/>
              </a:rPr>
            </a:br>
            <a:br>
              <a:rPr lang="fr-FR" dirty="0">
                <a:solidFill>
                  <a:schemeClr val="bg1"/>
                </a:solidFill>
                <a:latin typeface="Arial" panose="020B0604020202020204" pitchFamily="34" charset="0"/>
                <a:cs typeface="Arial" panose="020B0604020202020204" pitchFamily="34" charset="0"/>
              </a:rPr>
            </a:br>
            <a:r>
              <a:rPr lang="fr-FR" dirty="0">
                <a:solidFill>
                  <a:schemeClr val="bg1"/>
                </a:solidFill>
                <a:latin typeface="Arial" panose="020B0604020202020204" pitchFamily="34" charset="0"/>
                <a:cs typeface="Arial" panose="020B0604020202020204" pitchFamily="34" charset="0"/>
              </a:rPr>
              <a:t>- Si anomalie, le manager garde ces documents et en transmet une copie au médecin du travail, une information est organisée en relation avec un des médecins du travail lorsqu'il existe, auprès des personnes présentes dans la zone pour les prévenir de la conduite à tenir (prise de température, surveillance des symptômes).</a:t>
            </a:r>
            <a:endParaRPr lang="fr-FR" b="1" i="1" dirty="0">
              <a:solidFill>
                <a:srgbClr val="000000"/>
              </a:solidFill>
              <a:latin typeface="Arial" panose="020B0604020202020204" pitchFamily="34" charset="0"/>
            </a:endParaRPr>
          </a:p>
        </p:txBody>
      </p:sp>
      <p:sp>
        <p:nvSpPr>
          <p:cNvPr id="18" name="Ellipse 17">
            <a:extLst>
              <a:ext uri="{FF2B5EF4-FFF2-40B4-BE49-F238E27FC236}">
                <a16:creationId xmlns:a16="http://schemas.microsoft.com/office/drawing/2014/main" id="{AC7ADBD0-7A22-44F6-BD76-C1EA48CFBCEF}"/>
              </a:ext>
            </a:extLst>
          </p:cNvPr>
          <p:cNvSpPr/>
          <p:nvPr/>
        </p:nvSpPr>
        <p:spPr>
          <a:xfrm>
            <a:off x="55998" y="17871"/>
            <a:ext cx="1569704" cy="1419968"/>
          </a:xfrm>
          <a:prstGeom prst="ellipse">
            <a:avLst/>
          </a:prstGeom>
          <a:solidFill>
            <a:srgbClr val="3B43DB">
              <a:hueOff val="0"/>
              <a:satOff val="0"/>
              <a:lumOff val="0"/>
              <a:alphaOff val="0"/>
            </a:srgbClr>
          </a:solidFill>
          <a:ln w="15875" cap="rnd"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grpSp>
        <p:nvGrpSpPr>
          <p:cNvPr id="17" name="Groupe 16">
            <a:extLst>
              <a:ext uri="{FF2B5EF4-FFF2-40B4-BE49-F238E27FC236}">
                <a16:creationId xmlns:a16="http://schemas.microsoft.com/office/drawing/2014/main" id="{0C4065C4-C553-4D2A-9090-D95661ADF572}"/>
              </a:ext>
            </a:extLst>
          </p:cNvPr>
          <p:cNvGrpSpPr/>
          <p:nvPr/>
        </p:nvGrpSpPr>
        <p:grpSpPr>
          <a:xfrm>
            <a:off x="60767" y="17871"/>
            <a:ext cx="1560165" cy="1447870"/>
            <a:chOff x="5043234" y="4200931"/>
            <a:chExt cx="1560165" cy="1447870"/>
          </a:xfrm>
        </p:grpSpPr>
        <p:sp>
          <p:nvSpPr>
            <p:cNvPr id="19" name="Ellipse 18">
              <a:extLst>
                <a:ext uri="{FF2B5EF4-FFF2-40B4-BE49-F238E27FC236}">
                  <a16:creationId xmlns:a16="http://schemas.microsoft.com/office/drawing/2014/main" id="{125C8296-4228-42C7-8256-E72C38D67CDC}"/>
                </a:ext>
              </a:extLst>
            </p:cNvPr>
            <p:cNvSpPr/>
            <p:nvPr/>
          </p:nvSpPr>
          <p:spPr>
            <a:xfrm>
              <a:off x="5043234" y="4200931"/>
              <a:ext cx="1560165" cy="144787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Ellipse 4">
              <a:extLst>
                <a:ext uri="{FF2B5EF4-FFF2-40B4-BE49-F238E27FC236}">
                  <a16:creationId xmlns:a16="http://schemas.microsoft.com/office/drawing/2014/main" id="{0853501C-7150-4F73-8453-6DA1EDB2A926}"/>
                </a:ext>
              </a:extLst>
            </p:cNvPr>
            <p:cNvSpPr txBox="1"/>
            <p:nvPr/>
          </p:nvSpPr>
          <p:spPr>
            <a:xfrm>
              <a:off x="5271715" y="4412967"/>
              <a:ext cx="1103203" cy="10237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622300">
                <a:lnSpc>
                  <a:spcPct val="90000"/>
                </a:lnSpc>
                <a:spcBef>
                  <a:spcPct val="0"/>
                </a:spcBef>
                <a:spcAft>
                  <a:spcPct val="35000"/>
                </a:spcAft>
              </a:pPr>
              <a:r>
                <a:rPr lang="fr-FR" sz="1400" kern="1200" dirty="0">
                  <a:latin typeface="Arial" panose="020B0604020202020204" pitchFamily="34" charset="0"/>
                  <a:cs typeface="Arial" panose="020B0604020202020204" pitchFamily="34" charset="0"/>
                </a:rPr>
                <a:t>4- </a:t>
              </a:r>
              <a:r>
                <a:rPr lang="fr-FR" sz="1400" dirty="0">
                  <a:latin typeface="Arial" panose="020B0604020202020204" pitchFamily="34" charset="0"/>
                  <a:cs typeface="Arial" panose="020B0604020202020204" pitchFamily="34" charset="0"/>
                </a:rPr>
                <a:t>Des mesures de prévention et de protection de circonstance</a:t>
              </a:r>
              <a:endParaRPr lang="fr-FR" sz="1400"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058648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Chacun est acteur de sa santé et de celle des autres</a:t>
            </a:r>
          </a:p>
        </p:txBody>
      </p:sp>
      <p:grpSp>
        <p:nvGrpSpPr>
          <p:cNvPr id="11" name="Groupe 10">
            <a:extLst>
              <a:ext uri="{FF2B5EF4-FFF2-40B4-BE49-F238E27FC236}">
                <a16:creationId xmlns:a16="http://schemas.microsoft.com/office/drawing/2014/main" id="{4A6CB5E2-872B-4F0B-8572-06F76F9374A7}"/>
              </a:ext>
            </a:extLst>
          </p:cNvPr>
          <p:cNvGrpSpPr/>
          <p:nvPr/>
        </p:nvGrpSpPr>
        <p:grpSpPr>
          <a:xfrm>
            <a:off x="129979" y="0"/>
            <a:ext cx="1513490" cy="1506660"/>
            <a:chOff x="4075473" y="-76114"/>
            <a:chExt cx="1513490" cy="1506660"/>
          </a:xfrm>
        </p:grpSpPr>
        <p:sp>
          <p:nvSpPr>
            <p:cNvPr id="12" name="Ellipse 11">
              <a:extLst>
                <a:ext uri="{FF2B5EF4-FFF2-40B4-BE49-F238E27FC236}">
                  <a16:creationId xmlns:a16="http://schemas.microsoft.com/office/drawing/2014/main" id="{7060FD75-41A2-41C2-AA30-165D259571AF}"/>
                </a:ext>
              </a:extLst>
            </p:cNvPr>
            <p:cNvSpPr/>
            <p:nvPr/>
          </p:nvSpPr>
          <p:spPr>
            <a:xfrm>
              <a:off x="4075473" y="-76114"/>
              <a:ext cx="1513490" cy="150666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Ellipse 4">
              <a:extLst>
                <a:ext uri="{FF2B5EF4-FFF2-40B4-BE49-F238E27FC236}">
                  <a16:creationId xmlns:a16="http://schemas.microsoft.com/office/drawing/2014/main" id="{6B4482A9-506B-4175-A7C5-2CD590735612}"/>
                </a:ext>
              </a:extLst>
            </p:cNvPr>
            <p:cNvSpPr txBox="1"/>
            <p:nvPr/>
          </p:nvSpPr>
          <p:spPr>
            <a:xfrm>
              <a:off x="4297118" y="144531"/>
              <a:ext cx="1070200" cy="10653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fr-FR"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 Des salariés-citoyens exposés à la pandémie</a:t>
              </a:r>
            </a:p>
          </p:txBody>
        </p:sp>
      </p:gr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5" name="Rectangle 4">
            <a:extLst>
              <a:ext uri="{FF2B5EF4-FFF2-40B4-BE49-F238E27FC236}">
                <a16:creationId xmlns:a16="http://schemas.microsoft.com/office/drawing/2014/main" id="{01A7B4C0-A8F6-4E64-964D-FAA61E6D5D27}"/>
              </a:ext>
            </a:extLst>
          </p:cNvPr>
          <p:cNvSpPr/>
          <p:nvPr/>
        </p:nvSpPr>
        <p:spPr>
          <a:xfrm>
            <a:off x="1421824" y="1095683"/>
            <a:ext cx="10423335" cy="6186309"/>
          </a:xfrm>
          <a:prstGeom prst="rect">
            <a:avLst/>
          </a:prstGeom>
        </p:spPr>
        <p:txBody>
          <a:bodyPr wrap="square">
            <a:spAutoFit/>
          </a:bodyPr>
          <a:lstStyle/>
          <a:p>
            <a:pPr marL="342900" indent="-342900">
              <a:buAutoNum type="arabicPeriod"/>
              <a:defRPr/>
            </a:pPr>
            <a:r>
              <a:rPr lang="fr-FR" b="1" i="1" dirty="0">
                <a:solidFill>
                  <a:srgbClr val="000000"/>
                </a:solidFill>
                <a:latin typeface="Arial" panose="020B0604020202020204" pitchFamily="34" charset="0"/>
              </a:rPr>
              <a:t>Le Covid19, c’est quoi? (2/3)</a:t>
            </a:r>
          </a:p>
          <a:p>
            <a:pPr marL="342900" indent="-342900">
              <a:buAutoNum type="arabicPeriod"/>
              <a:defRPr/>
            </a:pPr>
            <a:endParaRPr lang="fr-FR" dirty="0">
              <a:solidFill>
                <a:srgbClr val="000000"/>
              </a:solidFill>
              <a:latin typeface="Arial" panose="020B0604020202020204" pitchFamily="34" charset="0"/>
            </a:endParaRPr>
          </a:p>
          <a:p>
            <a:r>
              <a:rPr lang="fr-FR" dirty="0">
                <a:solidFill>
                  <a:srgbClr val="000000"/>
                </a:solidFill>
                <a:latin typeface="Arial" panose="020B0604020202020204" pitchFamily="34" charset="0"/>
                <a:cs typeface="Arial" panose="020B0604020202020204" pitchFamily="34" charset="0"/>
              </a:rPr>
              <a:t>		Le virus COVID-19 est un virus aéroporté. Cela signifie qu’il se transmet par des 			microgouttelettes de salive pas forcément visibles à l’</a:t>
            </a:r>
            <a:r>
              <a:rPr lang="fr-FR" dirty="0" err="1">
                <a:solidFill>
                  <a:srgbClr val="000000"/>
                </a:solidFill>
                <a:latin typeface="Arial" panose="020B0604020202020204" pitchFamily="34" charset="0"/>
                <a:cs typeface="Arial" panose="020B0604020202020204" pitchFamily="34" charset="0"/>
              </a:rPr>
              <a:t>oeil</a:t>
            </a:r>
            <a:r>
              <a:rPr lang="fr-FR" dirty="0">
                <a:solidFill>
                  <a:srgbClr val="000000"/>
                </a:solidFill>
                <a:latin typeface="Arial" panose="020B0604020202020204" pitchFamily="34" charset="0"/>
                <a:cs typeface="Arial" panose="020B0604020202020204" pitchFamily="34" charset="0"/>
              </a:rPr>
              <a:t> nu – expulsées lors 			d’éternuements, toux et même la parole. </a:t>
            </a:r>
          </a:p>
          <a:p>
            <a:pPr lvl="0">
              <a:defRPr/>
            </a:pPr>
            <a:r>
              <a:rPr lang="fr-FR" b="1" dirty="0">
                <a:solidFill>
                  <a:srgbClr val="000000"/>
                </a:solidFill>
                <a:latin typeface="Arial" panose="020B0604020202020204" pitchFamily="34" charset="0"/>
                <a:cs typeface="Arial" panose="020B0604020202020204" pitchFamily="34" charset="0"/>
              </a:rPr>
              <a:t>		Les muqueuses du visage : la bouche, le nez, les yeux sont les « portes d’entrée » du virus dans l’organisme et ce sont généralement les mains qui sont les plus exposées et qui transportent le virus sur le visage. </a:t>
            </a:r>
            <a:endParaRPr lang="fr-FR" dirty="0">
              <a:solidFill>
                <a:srgbClr val="000000"/>
              </a:solidFill>
              <a:latin typeface="Arial" panose="020B0604020202020204" pitchFamily="34" charset="0"/>
              <a:cs typeface="Arial" panose="020B0604020202020204" pitchFamily="34" charset="0"/>
            </a:endParaRPr>
          </a:p>
          <a:p>
            <a:endParaRPr lang="fr-FR" b="1" dirty="0">
              <a:solidFill>
                <a:srgbClr val="000000"/>
              </a:solidFill>
              <a:latin typeface="Arial" panose="020B0604020202020204" pitchFamily="34" charset="0"/>
              <a:cs typeface="Arial" panose="020B0604020202020204" pitchFamily="34" charset="0"/>
            </a:endParaRPr>
          </a:p>
          <a:p>
            <a:r>
              <a:rPr lang="fr-FR" b="1" dirty="0">
                <a:solidFill>
                  <a:srgbClr val="000000"/>
                </a:solidFill>
                <a:latin typeface="Arial" panose="020B0604020202020204" pitchFamily="34" charset="0"/>
                <a:cs typeface="Arial" panose="020B0604020202020204" pitchFamily="34" charset="0"/>
              </a:rPr>
              <a:t>Deux modes principaux de transmission du COVID-19 :</a:t>
            </a:r>
          </a:p>
          <a:p>
            <a:endParaRPr lang="fr-FR" b="1" dirty="0">
              <a:solidFill>
                <a:srgbClr val="000000"/>
              </a:solidFill>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fr-FR" dirty="0">
                <a:solidFill>
                  <a:srgbClr val="000000"/>
                </a:solidFill>
                <a:latin typeface="Arial" panose="020B0604020202020204" pitchFamily="34" charset="0"/>
                <a:cs typeface="Arial" panose="020B0604020202020204" pitchFamily="34" charset="0"/>
              </a:rPr>
              <a:t>Quand vous êtes touché par un postillon ou une gouttelette contaminée projetés lors d’éternuements ou de toux lors de contacts rapprochés,</a:t>
            </a:r>
          </a:p>
          <a:p>
            <a:pPr marL="285750" lvl="0" indent="-285750">
              <a:buFont typeface="Wingdings" panose="05000000000000000000" pitchFamily="2" charset="2"/>
              <a:buChar char="§"/>
            </a:pPr>
            <a:endParaRPr lang="fr-FR" dirty="0">
              <a:solidFill>
                <a:srgbClr val="000000"/>
              </a:solidFill>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fr-FR" dirty="0">
                <a:solidFill>
                  <a:srgbClr val="000000"/>
                </a:solidFill>
                <a:latin typeface="Arial" panose="020B0604020202020204" pitchFamily="34" charset="0"/>
                <a:cs typeface="Arial" panose="020B0604020202020204" pitchFamily="34" charset="0"/>
              </a:rPr>
              <a:t>Quand vous portez vos mains contaminées ou un objet contaminé au visage :</a:t>
            </a:r>
          </a:p>
          <a:p>
            <a:pPr marL="265113"/>
            <a:r>
              <a:rPr lang="fr-FR" dirty="0">
                <a:solidFill>
                  <a:srgbClr val="000000"/>
                </a:solidFill>
                <a:latin typeface="Arial" panose="020B0604020202020204" pitchFamily="34" charset="0"/>
                <a:cs typeface="Arial" panose="020B0604020202020204" pitchFamily="34" charset="0"/>
              </a:rPr>
              <a:t>Nous nous touchons le visage plusieurs fois par minute (pour boire, manger, fumer, se moucher, remettre des lunettes ou une mèche de cheveux en place…), or le virus peut rester plusieurs heures, voire plusieurs jours, sur des surfaces. Il suffit donc de porter ses mains au visage après avoir touché une surface ou un objet contaminé pour avoir un risque de contamination.</a:t>
            </a:r>
          </a:p>
          <a:p>
            <a:pPr lvl="0">
              <a:defRPr/>
            </a:pPr>
            <a:endParaRPr lang="fr-FR" sz="800" dirty="0">
              <a:solidFill>
                <a:srgbClr val="000000"/>
              </a:solidFill>
              <a:latin typeface="Arial" panose="020B0604020202020204" pitchFamily="34" charset="0"/>
              <a:cs typeface="Arial" panose="020B0604020202020204" pitchFamily="34" charset="0"/>
            </a:endParaRPr>
          </a:p>
          <a:p>
            <a:pPr lvl="0">
              <a:defRPr/>
            </a:pPr>
            <a:r>
              <a:rPr lang="fr-FR" dirty="0">
                <a:solidFill>
                  <a:srgbClr val="000000"/>
                </a:solidFill>
                <a:latin typeface="Arial" panose="020B0604020202020204" pitchFamily="34" charset="0"/>
                <a:cs typeface="Arial" panose="020B0604020202020204" pitchFamily="34" charset="0"/>
              </a:rPr>
              <a:t>La transmission par les selles est aussi fortement probable.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5" name="Image 14">
            <a:extLst>
              <a:ext uri="{FF2B5EF4-FFF2-40B4-BE49-F238E27FC236}">
                <a16:creationId xmlns:a16="http://schemas.microsoft.com/office/drawing/2014/main" id="{188DCF77-B7BC-4780-8567-2908163DD0BD}"/>
              </a:ext>
            </a:extLst>
          </p:cNvPr>
          <p:cNvPicPr/>
          <p:nvPr/>
        </p:nvPicPr>
        <p:blipFill rotWithShape="1">
          <a:blip r:embed="rId6" cstate="print">
            <a:extLst>
              <a:ext uri="{28A0092B-C50C-407E-A947-70E740481C1C}">
                <a14:useLocalDpi xmlns:a14="http://schemas.microsoft.com/office/drawing/2010/main" val="0"/>
              </a:ext>
            </a:extLst>
          </a:blip>
          <a:srcRect/>
          <a:stretch/>
        </p:blipFill>
        <p:spPr bwMode="auto">
          <a:xfrm>
            <a:off x="1824510" y="1709907"/>
            <a:ext cx="1056005" cy="10572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922501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Agir pour travailler et produire en toute SST</a:t>
            </a:r>
          </a:p>
        </p:txBody>
      </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6" name="Rectangle 15">
            <a:extLst>
              <a:ext uri="{FF2B5EF4-FFF2-40B4-BE49-F238E27FC236}">
                <a16:creationId xmlns:a16="http://schemas.microsoft.com/office/drawing/2014/main" id="{FE60337D-B657-4764-93EC-81DEEC1597A6}"/>
              </a:ext>
            </a:extLst>
          </p:cNvPr>
          <p:cNvSpPr/>
          <p:nvPr/>
        </p:nvSpPr>
        <p:spPr>
          <a:xfrm>
            <a:off x="1944413" y="1091021"/>
            <a:ext cx="9824799" cy="5601533"/>
          </a:xfrm>
          <a:prstGeom prst="rect">
            <a:avLst/>
          </a:prstGeom>
        </p:spPr>
        <p:txBody>
          <a:bodyPr wrap="square">
            <a:spAutoFit/>
          </a:bodyPr>
          <a:lstStyle/>
          <a:p>
            <a:endParaRPr lang="fr-FR" sz="1600" dirty="0">
              <a:solidFill>
                <a:srgbClr val="000000"/>
              </a:solidFill>
              <a:latin typeface="Arial" panose="020B0604020202020204" pitchFamily="34" charset="0"/>
            </a:endParaRPr>
          </a:p>
          <a:p>
            <a:pPr marL="342900" indent="-342900">
              <a:buFont typeface="+mj-lt"/>
              <a:buAutoNum type="arabicPeriod" startAt="4"/>
            </a:pPr>
            <a:r>
              <a:rPr lang="fr-FR" b="1" i="1" dirty="0">
                <a:solidFill>
                  <a:srgbClr val="000000"/>
                </a:solidFill>
                <a:latin typeface="Arial" panose="020B0604020202020204" pitchFamily="34" charset="0"/>
              </a:rPr>
              <a:t>Gestion des salariés présentant des symptômes ou malades au travail (5/6)</a:t>
            </a:r>
          </a:p>
          <a:p>
            <a:pPr marL="342900" indent="-342900">
              <a:buFont typeface="+mj-lt"/>
              <a:buAutoNum type="arabicPeriod" startAt="4"/>
            </a:pPr>
            <a:endParaRPr lang="fr-FR" b="1" i="1" dirty="0">
              <a:solidFill>
                <a:srgbClr val="000000"/>
              </a:solidFill>
              <a:latin typeface="Arial" panose="020B0604020202020204" pitchFamily="34" charset="0"/>
            </a:endParaRPr>
          </a:p>
          <a:p>
            <a:br>
              <a:rPr lang="fr-FR" dirty="0">
                <a:solidFill>
                  <a:schemeClr val="bg1"/>
                </a:solidFill>
                <a:latin typeface="Arial" panose="020B0604020202020204" pitchFamily="34" charset="0"/>
                <a:cs typeface="Arial" panose="020B0604020202020204" pitchFamily="34" charset="0"/>
              </a:rPr>
            </a:br>
            <a:r>
              <a:rPr lang="fr-FR" b="1" dirty="0">
                <a:solidFill>
                  <a:schemeClr val="bg1"/>
                </a:solidFill>
                <a:latin typeface="Arial" panose="020B0604020202020204" pitchFamily="34" charset="0"/>
                <a:cs typeface="Arial" panose="020B0604020202020204" pitchFamily="34" charset="0"/>
              </a:rPr>
              <a:t>Après le départ du salarié, Le manager fait réaliser l’opération de nettoyage de cette zone balisée avec un kit d’équipements de protection individuelle (combinaison, gants), (Le prestataire de Nettoyage du site est susceptible d’assurer cette prestation).</a:t>
            </a:r>
          </a:p>
          <a:p>
            <a:endParaRPr lang="fr-FR" b="1" i="1" dirty="0">
              <a:solidFill>
                <a:schemeClr val="bg1"/>
              </a:solidFill>
              <a:latin typeface="Arial" panose="020B0604020202020204" pitchFamily="34" charset="0"/>
              <a:cs typeface="Arial" panose="020B0604020202020204" pitchFamily="34" charset="0"/>
            </a:endParaRPr>
          </a:p>
          <a:p>
            <a:r>
              <a:rPr lang="fr-FR" dirty="0">
                <a:solidFill>
                  <a:schemeClr val="bg1"/>
                </a:solidFill>
                <a:latin typeface="Arial" panose="020B0604020202020204" pitchFamily="34" charset="0"/>
                <a:cs typeface="Arial" panose="020B0604020202020204" pitchFamily="34" charset="0"/>
              </a:rPr>
              <a:t>Si, il y a nécessité d’accéder à la zone avant désinfection pour récupération de pièces et / ou matériel :</a:t>
            </a:r>
            <a:br>
              <a:rPr lang="fr-FR" dirty="0">
                <a:solidFill>
                  <a:schemeClr val="bg1"/>
                </a:solidFill>
                <a:latin typeface="Arial" panose="020B0604020202020204" pitchFamily="34" charset="0"/>
                <a:cs typeface="Arial" panose="020B0604020202020204" pitchFamily="34" charset="0"/>
              </a:rPr>
            </a:br>
            <a:r>
              <a:rPr lang="fr-FR" dirty="0">
                <a:solidFill>
                  <a:schemeClr val="bg1"/>
                </a:solidFill>
                <a:latin typeface="Arial" panose="020B0604020202020204" pitchFamily="34" charset="0"/>
                <a:cs typeface="Arial" panose="020B0604020202020204" pitchFamily="34" charset="0"/>
              </a:rPr>
              <a:t>- Accès possible avec gants à usage unique éliminés après désinfection des éléments récupérés et sortie de la zone.</a:t>
            </a:r>
            <a:br>
              <a:rPr lang="fr-FR" dirty="0">
                <a:solidFill>
                  <a:schemeClr val="bg1"/>
                </a:solidFill>
                <a:latin typeface="Arial" panose="020B0604020202020204" pitchFamily="34" charset="0"/>
                <a:cs typeface="Arial" panose="020B0604020202020204" pitchFamily="34" charset="0"/>
              </a:rPr>
            </a:br>
            <a:r>
              <a:rPr lang="fr-FR" dirty="0">
                <a:solidFill>
                  <a:schemeClr val="bg1"/>
                </a:solidFill>
                <a:latin typeface="Arial" panose="020B0604020202020204" pitchFamily="34" charset="0"/>
                <a:cs typeface="Arial" panose="020B0604020202020204" pitchFamily="34" charset="0"/>
              </a:rPr>
              <a:t>- Des kits de désinfection (lingettes) doivent être disponibles et accessibles 24/24h.</a:t>
            </a:r>
            <a:br>
              <a:rPr lang="fr-FR" dirty="0">
                <a:solidFill>
                  <a:schemeClr val="bg1"/>
                </a:solidFill>
                <a:latin typeface="Arial" panose="020B0604020202020204" pitchFamily="34" charset="0"/>
                <a:cs typeface="Arial" panose="020B0604020202020204" pitchFamily="34" charset="0"/>
              </a:rPr>
            </a:br>
            <a:br>
              <a:rPr lang="fr-FR" dirty="0">
                <a:solidFill>
                  <a:schemeClr val="bg1"/>
                </a:solidFill>
                <a:latin typeface="Arial" panose="020B0604020202020204" pitchFamily="34" charset="0"/>
                <a:cs typeface="Arial" panose="020B0604020202020204" pitchFamily="34" charset="0"/>
              </a:rPr>
            </a:br>
            <a:r>
              <a:rPr lang="fr-FR" b="1" dirty="0">
                <a:solidFill>
                  <a:schemeClr val="bg1"/>
                </a:solidFill>
                <a:latin typeface="Arial" panose="020B0604020202020204" pitchFamily="34" charset="0"/>
                <a:cs typeface="Arial" panose="020B0604020202020204" pitchFamily="34" charset="0"/>
              </a:rPr>
              <a:t>Message de communication sur l’existence d’un « cas possible »</a:t>
            </a:r>
            <a:br>
              <a:rPr lang="fr-FR" dirty="0">
                <a:solidFill>
                  <a:schemeClr val="bg1"/>
                </a:solidFill>
                <a:latin typeface="Arial" panose="020B0604020202020204" pitchFamily="34" charset="0"/>
                <a:cs typeface="Arial" panose="020B0604020202020204" pitchFamily="34" charset="0"/>
              </a:rPr>
            </a:br>
            <a:br>
              <a:rPr lang="fr-FR" dirty="0">
                <a:solidFill>
                  <a:schemeClr val="bg1"/>
                </a:solidFill>
                <a:latin typeface="Arial" panose="020B0604020202020204" pitchFamily="34" charset="0"/>
                <a:cs typeface="Arial" panose="020B0604020202020204" pitchFamily="34" charset="0"/>
              </a:rPr>
            </a:br>
            <a:r>
              <a:rPr lang="fr-FR" dirty="0">
                <a:solidFill>
                  <a:schemeClr val="bg1"/>
                </a:solidFill>
                <a:latin typeface="Arial" panose="020B0604020202020204" pitchFamily="34" charset="0"/>
                <a:cs typeface="Arial" panose="020B0604020202020204" pitchFamily="34" charset="0"/>
              </a:rPr>
              <a:t>- Une communication locale et immédiate est réalisée par le manager à l’entourage, et au service concerné.</a:t>
            </a:r>
            <a:br>
              <a:rPr lang="fr-FR" dirty="0">
                <a:solidFill>
                  <a:schemeClr val="bg1"/>
                </a:solidFill>
                <a:latin typeface="Arial" panose="020B0604020202020204" pitchFamily="34" charset="0"/>
                <a:cs typeface="Arial" panose="020B0604020202020204" pitchFamily="34" charset="0"/>
              </a:rPr>
            </a:br>
            <a:r>
              <a:rPr lang="fr-FR" dirty="0">
                <a:solidFill>
                  <a:schemeClr val="bg1"/>
                </a:solidFill>
                <a:latin typeface="Arial" panose="020B0604020202020204" pitchFamily="34" charset="0"/>
                <a:cs typeface="Arial" panose="020B0604020202020204" pitchFamily="34" charset="0"/>
              </a:rPr>
              <a:t>- Une communication à l’ensemble des salariés est effectuée au plus tôt sur l’existence d’un « cas possible ».</a:t>
            </a:r>
            <a:endParaRPr lang="fr-FR" b="1" i="1" dirty="0">
              <a:solidFill>
                <a:srgbClr val="000000"/>
              </a:solidFill>
              <a:latin typeface="Arial" panose="020B0604020202020204" pitchFamily="34" charset="0"/>
            </a:endParaRPr>
          </a:p>
        </p:txBody>
      </p:sp>
      <p:sp>
        <p:nvSpPr>
          <p:cNvPr id="18" name="Ellipse 17">
            <a:extLst>
              <a:ext uri="{FF2B5EF4-FFF2-40B4-BE49-F238E27FC236}">
                <a16:creationId xmlns:a16="http://schemas.microsoft.com/office/drawing/2014/main" id="{AC7ADBD0-7A22-44F6-BD76-C1EA48CFBCEF}"/>
              </a:ext>
            </a:extLst>
          </p:cNvPr>
          <p:cNvSpPr/>
          <p:nvPr/>
        </p:nvSpPr>
        <p:spPr>
          <a:xfrm>
            <a:off x="55998" y="17871"/>
            <a:ext cx="1569704" cy="1419968"/>
          </a:xfrm>
          <a:prstGeom prst="ellipse">
            <a:avLst/>
          </a:prstGeom>
          <a:solidFill>
            <a:srgbClr val="3B43DB">
              <a:hueOff val="0"/>
              <a:satOff val="0"/>
              <a:lumOff val="0"/>
              <a:alphaOff val="0"/>
            </a:srgbClr>
          </a:solidFill>
          <a:ln w="15875" cap="rnd"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grpSp>
        <p:nvGrpSpPr>
          <p:cNvPr id="17" name="Groupe 16">
            <a:extLst>
              <a:ext uri="{FF2B5EF4-FFF2-40B4-BE49-F238E27FC236}">
                <a16:creationId xmlns:a16="http://schemas.microsoft.com/office/drawing/2014/main" id="{0C4065C4-C553-4D2A-9090-D95661ADF572}"/>
              </a:ext>
            </a:extLst>
          </p:cNvPr>
          <p:cNvGrpSpPr/>
          <p:nvPr/>
        </p:nvGrpSpPr>
        <p:grpSpPr>
          <a:xfrm>
            <a:off x="60767" y="17871"/>
            <a:ext cx="1560165" cy="1447870"/>
            <a:chOff x="5043234" y="4200931"/>
            <a:chExt cx="1560165" cy="1447870"/>
          </a:xfrm>
        </p:grpSpPr>
        <p:sp>
          <p:nvSpPr>
            <p:cNvPr id="19" name="Ellipse 18">
              <a:extLst>
                <a:ext uri="{FF2B5EF4-FFF2-40B4-BE49-F238E27FC236}">
                  <a16:creationId xmlns:a16="http://schemas.microsoft.com/office/drawing/2014/main" id="{125C8296-4228-42C7-8256-E72C38D67CDC}"/>
                </a:ext>
              </a:extLst>
            </p:cNvPr>
            <p:cNvSpPr/>
            <p:nvPr/>
          </p:nvSpPr>
          <p:spPr>
            <a:xfrm>
              <a:off x="5043234" y="4200931"/>
              <a:ext cx="1560165" cy="144787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Ellipse 4">
              <a:extLst>
                <a:ext uri="{FF2B5EF4-FFF2-40B4-BE49-F238E27FC236}">
                  <a16:creationId xmlns:a16="http://schemas.microsoft.com/office/drawing/2014/main" id="{0853501C-7150-4F73-8453-6DA1EDB2A926}"/>
                </a:ext>
              </a:extLst>
            </p:cNvPr>
            <p:cNvSpPr txBox="1"/>
            <p:nvPr/>
          </p:nvSpPr>
          <p:spPr>
            <a:xfrm>
              <a:off x="5271715" y="4412967"/>
              <a:ext cx="1103203" cy="10237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622300">
                <a:lnSpc>
                  <a:spcPct val="90000"/>
                </a:lnSpc>
                <a:spcBef>
                  <a:spcPct val="0"/>
                </a:spcBef>
                <a:spcAft>
                  <a:spcPct val="35000"/>
                </a:spcAft>
              </a:pPr>
              <a:r>
                <a:rPr lang="fr-FR" sz="1400" kern="1200" dirty="0">
                  <a:latin typeface="Arial" panose="020B0604020202020204" pitchFamily="34" charset="0"/>
                  <a:cs typeface="Arial" panose="020B0604020202020204" pitchFamily="34" charset="0"/>
                </a:rPr>
                <a:t>4- </a:t>
              </a:r>
              <a:r>
                <a:rPr lang="fr-FR" sz="1400" dirty="0">
                  <a:latin typeface="Arial" panose="020B0604020202020204" pitchFamily="34" charset="0"/>
                  <a:cs typeface="Arial" panose="020B0604020202020204" pitchFamily="34" charset="0"/>
                </a:rPr>
                <a:t>Des mesures de prévention et de protection de circonstance</a:t>
              </a:r>
              <a:endParaRPr lang="fr-FR" sz="1400"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26773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Agir pour travailler et produire en toute SST</a:t>
            </a:r>
          </a:p>
        </p:txBody>
      </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6" name="Rectangle 15">
            <a:extLst>
              <a:ext uri="{FF2B5EF4-FFF2-40B4-BE49-F238E27FC236}">
                <a16:creationId xmlns:a16="http://schemas.microsoft.com/office/drawing/2014/main" id="{FE60337D-B657-4764-93EC-81DEEC1597A6}"/>
              </a:ext>
            </a:extLst>
          </p:cNvPr>
          <p:cNvSpPr/>
          <p:nvPr/>
        </p:nvSpPr>
        <p:spPr>
          <a:xfrm>
            <a:off x="1944414" y="1081188"/>
            <a:ext cx="9854296" cy="3385542"/>
          </a:xfrm>
          <a:prstGeom prst="rect">
            <a:avLst/>
          </a:prstGeom>
        </p:spPr>
        <p:txBody>
          <a:bodyPr wrap="square">
            <a:spAutoFit/>
          </a:bodyPr>
          <a:lstStyle/>
          <a:p>
            <a:endParaRPr lang="fr-FR" sz="1600" dirty="0">
              <a:solidFill>
                <a:srgbClr val="000000"/>
              </a:solidFill>
              <a:latin typeface="Arial" panose="020B0604020202020204" pitchFamily="34" charset="0"/>
            </a:endParaRPr>
          </a:p>
          <a:p>
            <a:pPr marL="342900" indent="-342900">
              <a:buFont typeface="+mj-lt"/>
              <a:buAutoNum type="arabicPeriod" startAt="4"/>
            </a:pPr>
            <a:r>
              <a:rPr lang="fr-FR" b="1" i="1" dirty="0">
                <a:solidFill>
                  <a:srgbClr val="000000"/>
                </a:solidFill>
                <a:latin typeface="Arial" panose="020B0604020202020204" pitchFamily="34" charset="0"/>
              </a:rPr>
              <a:t>Gestion des salariés présentant des symptômes ou malades au travail (6/6)</a:t>
            </a:r>
          </a:p>
          <a:p>
            <a:pPr marL="342900" indent="-342900">
              <a:buFont typeface="+mj-lt"/>
              <a:buAutoNum type="arabicPeriod" startAt="4"/>
            </a:pPr>
            <a:endParaRPr lang="fr-FR" b="1" i="1" dirty="0">
              <a:solidFill>
                <a:srgbClr val="000000"/>
              </a:solidFill>
              <a:latin typeface="Arial" panose="020B0604020202020204" pitchFamily="34" charset="0"/>
            </a:endParaRPr>
          </a:p>
          <a:p>
            <a:br>
              <a:rPr lang="fr-FR" dirty="0">
                <a:solidFill>
                  <a:schemeClr val="bg1"/>
                </a:solidFill>
                <a:latin typeface="Arial" panose="020B0604020202020204" pitchFamily="34" charset="0"/>
                <a:cs typeface="Arial" panose="020B0604020202020204" pitchFamily="34" charset="0"/>
              </a:rPr>
            </a:br>
            <a:r>
              <a:rPr lang="fr-FR" b="1" dirty="0">
                <a:solidFill>
                  <a:schemeClr val="bg1"/>
                </a:solidFill>
                <a:latin typeface="Arial" panose="020B0604020202020204" pitchFamily="34" charset="0"/>
                <a:cs typeface="Arial" panose="020B0604020202020204" pitchFamily="34" charset="0"/>
              </a:rPr>
              <a:t>Information de la cellule de crise « coronavirus » lorsqu'elle existe  sur l’existence d’un « cas possible » </a:t>
            </a:r>
          </a:p>
          <a:p>
            <a:endParaRPr lang="fr-FR" b="1" dirty="0">
              <a:solidFill>
                <a:schemeClr val="bg1"/>
              </a:solidFill>
              <a:latin typeface="Arial" panose="020B0604020202020204" pitchFamily="34" charset="0"/>
              <a:cs typeface="Arial" panose="020B0604020202020204" pitchFamily="34" charset="0"/>
            </a:endParaRPr>
          </a:p>
          <a:p>
            <a:r>
              <a:rPr lang="fr-FR" dirty="0">
                <a:solidFill>
                  <a:schemeClr val="bg1"/>
                </a:solidFill>
                <a:latin typeface="Arial" panose="020B0604020202020204" pitchFamily="34" charset="0"/>
                <a:cs typeface="Arial" panose="020B0604020202020204" pitchFamily="34" charset="0"/>
              </a:rPr>
              <a:t>Dès que possible la Direction de l’établissement, doit informer le niveau hiérarchique supérieur, lorsqu'il existe, d’un cas ayant nécessité le déclenchement de la procédure d’isolement et de la nature des actions demandées par les autorités sanitaires externes et/ou prises par l’équipe de santé au travail le cas échéant.</a:t>
            </a:r>
            <a:br>
              <a:rPr lang="fr-FR" dirty="0">
                <a:solidFill>
                  <a:schemeClr val="bg1"/>
                </a:solidFill>
                <a:latin typeface="Arial" panose="020B0604020202020204" pitchFamily="34" charset="0"/>
                <a:cs typeface="Arial" panose="020B0604020202020204" pitchFamily="34" charset="0"/>
              </a:rPr>
            </a:br>
            <a:endParaRPr lang="fr-FR" b="1" i="1" dirty="0">
              <a:solidFill>
                <a:srgbClr val="000000"/>
              </a:solidFill>
              <a:latin typeface="Arial" panose="020B0604020202020204" pitchFamily="34" charset="0"/>
            </a:endParaRPr>
          </a:p>
        </p:txBody>
      </p:sp>
      <p:sp>
        <p:nvSpPr>
          <p:cNvPr id="18" name="Ellipse 17">
            <a:extLst>
              <a:ext uri="{FF2B5EF4-FFF2-40B4-BE49-F238E27FC236}">
                <a16:creationId xmlns:a16="http://schemas.microsoft.com/office/drawing/2014/main" id="{AC7ADBD0-7A22-44F6-BD76-C1EA48CFBCEF}"/>
              </a:ext>
            </a:extLst>
          </p:cNvPr>
          <p:cNvSpPr/>
          <p:nvPr/>
        </p:nvSpPr>
        <p:spPr>
          <a:xfrm>
            <a:off x="55998" y="17871"/>
            <a:ext cx="1569704" cy="1419968"/>
          </a:xfrm>
          <a:prstGeom prst="ellipse">
            <a:avLst/>
          </a:prstGeom>
          <a:solidFill>
            <a:srgbClr val="3B43DB">
              <a:hueOff val="0"/>
              <a:satOff val="0"/>
              <a:lumOff val="0"/>
              <a:alphaOff val="0"/>
            </a:srgbClr>
          </a:solidFill>
          <a:ln w="15875" cap="rnd"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grpSp>
        <p:nvGrpSpPr>
          <p:cNvPr id="17" name="Groupe 16">
            <a:extLst>
              <a:ext uri="{FF2B5EF4-FFF2-40B4-BE49-F238E27FC236}">
                <a16:creationId xmlns:a16="http://schemas.microsoft.com/office/drawing/2014/main" id="{0C4065C4-C553-4D2A-9090-D95661ADF572}"/>
              </a:ext>
            </a:extLst>
          </p:cNvPr>
          <p:cNvGrpSpPr/>
          <p:nvPr/>
        </p:nvGrpSpPr>
        <p:grpSpPr>
          <a:xfrm>
            <a:off x="60767" y="17871"/>
            <a:ext cx="1560165" cy="1447870"/>
            <a:chOff x="5043234" y="4200931"/>
            <a:chExt cx="1560165" cy="1447870"/>
          </a:xfrm>
        </p:grpSpPr>
        <p:sp>
          <p:nvSpPr>
            <p:cNvPr id="19" name="Ellipse 18">
              <a:extLst>
                <a:ext uri="{FF2B5EF4-FFF2-40B4-BE49-F238E27FC236}">
                  <a16:creationId xmlns:a16="http://schemas.microsoft.com/office/drawing/2014/main" id="{125C8296-4228-42C7-8256-E72C38D67CDC}"/>
                </a:ext>
              </a:extLst>
            </p:cNvPr>
            <p:cNvSpPr/>
            <p:nvPr/>
          </p:nvSpPr>
          <p:spPr>
            <a:xfrm>
              <a:off x="5043234" y="4200931"/>
              <a:ext cx="1560165" cy="144787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Ellipse 4">
              <a:extLst>
                <a:ext uri="{FF2B5EF4-FFF2-40B4-BE49-F238E27FC236}">
                  <a16:creationId xmlns:a16="http://schemas.microsoft.com/office/drawing/2014/main" id="{0853501C-7150-4F73-8453-6DA1EDB2A926}"/>
                </a:ext>
              </a:extLst>
            </p:cNvPr>
            <p:cNvSpPr txBox="1"/>
            <p:nvPr/>
          </p:nvSpPr>
          <p:spPr>
            <a:xfrm>
              <a:off x="5271715" y="4412967"/>
              <a:ext cx="1103203" cy="10237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622300">
                <a:lnSpc>
                  <a:spcPct val="90000"/>
                </a:lnSpc>
                <a:spcBef>
                  <a:spcPct val="0"/>
                </a:spcBef>
                <a:spcAft>
                  <a:spcPct val="35000"/>
                </a:spcAft>
              </a:pPr>
              <a:r>
                <a:rPr lang="fr-FR" sz="1400" kern="1200" dirty="0">
                  <a:latin typeface="Arial" panose="020B0604020202020204" pitchFamily="34" charset="0"/>
                  <a:cs typeface="Arial" panose="020B0604020202020204" pitchFamily="34" charset="0"/>
                </a:rPr>
                <a:t>4- </a:t>
              </a:r>
              <a:r>
                <a:rPr lang="fr-FR" sz="1400" dirty="0">
                  <a:latin typeface="Arial" panose="020B0604020202020204" pitchFamily="34" charset="0"/>
                  <a:cs typeface="Arial" panose="020B0604020202020204" pitchFamily="34" charset="0"/>
                </a:rPr>
                <a:t>Des mesures de prévention et de protection de circonstance</a:t>
              </a:r>
              <a:endParaRPr lang="fr-FR" sz="1400"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274623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Communiquer, informer, former</a:t>
            </a:r>
          </a:p>
        </p:txBody>
      </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6" name="Rectangle 15">
            <a:extLst>
              <a:ext uri="{FF2B5EF4-FFF2-40B4-BE49-F238E27FC236}">
                <a16:creationId xmlns:a16="http://schemas.microsoft.com/office/drawing/2014/main" id="{FE60337D-B657-4764-93EC-81DEEC1597A6}"/>
              </a:ext>
            </a:extLst>
          </p:cNvPr>
          <p:cNvSpPr/>
          <p:nvPr/>
        </p:nvSpPr>
        <p:spPr>
          <a:xfrm>
            <a:off x="1944414" y="1425318"/>
            <a:ext cx="8776138" cy="3108543"/>
          </a:xfrm>
          <a:prstGeom prst="rect">
            <a:avLst/>
          </a:prstGeom>
        </p:spPr>
        <p:txBody>
          <a:bodyPr wrap="square">
            <a:spAutoFit/>
          </a:bodyPr>
          <a:lstStyle/>
          <a:p>
            <a:endParaRPr lang="fr-FR" sz="1600" dirty="0">
              <a:solidFill>
                <a:srgbClr val="000000"/>
              </a:solidFill>
              <a:latin typeface="Arial" panose="020B0604020202020204" pitchFamily="34" charset="0"/>
            </a:endParaRPr>
          </a:p>
          <a:p>
            <a:pPr marL="342900" indent="-342900">
              <a:buFont typeface="+mj-lt"/>
              <a:buAutoNum type="arabicPeriod"/>
            </a:pPr>
            <a:r>
              <a:rPr lang="fr-FR" b="1" i="1" dirty="0">
                <a:solidFill>
                  <a:srgbClr val="000000"/>
                </a:solidFill>
                <a:latin typeface="Arial" panose="020B0604020202020204" pitchFamily="34" charset="0"/>
              </a:rPr>
              <a:t>Définition et mise en œuvre du plan de communication</a:t>
            </a:r>
          </a:p>
          <a:p>
            <a:pPr marL="342900" indent="-342900">
              <a:buFont typeface="+mj-lt"/>
              <a:buAutoNum type="arabicPeriod"/>
            </a:pPr>
            <a:endParaRPr lang="fr-FR" b="1" i="1" dirty="0">
              <a:solidFill>
                <a:srgbClr val="000000"/>
              </a:solidFill>
              <a:latin typeface="Arial" panose="020B0604020202020204" pitchFamily="34" charset="0"/>
            </a:endParaRPr>
          </a:p>
          <a:p>
            <a:pPr marL="342900" indent="-342900">
              <a:buFont typeface="+mj-lt"/>
              <a:buAutoNum type="arabicPeriod"/>
            </a:pPr>
            <a:r>
              <a:rPr lang="fr-FR" b="1" i="1" dirty="0">
                <a:solidFill>
                  <a:srgbClr val="000000"/>
                </a:solidFill>
                <a:latin typeface="Arial" panose="020B0604020202020204" pitchFamily="34" charset="0"/>
              </a:rPr>
              <a:t>Identification des besoins en formation</a:t>
            </a:r>
          </a:p>
          <a:p>
            <a:pPr marL="342900" indent="-342900">
              <a:buFont typeface="+mj-lt"/>
              <a:buAutoNum type="arabicPeriod"/>
            </a:pPr>
            <a:endParaRPr lang="fr-FR" b="1" i="1" dirty="0">
              <a:solidFill>
                <a:srgbClr val="000000"/>
              </a:solidFill>
              <a:latin typeface="Arial" panose="020B0604020202020204" pitchFamily="34" charset="0"/>
            </a:endParaRPr>
          </a:p>
          <a:p>
            <a:pPr marL="342900" indent="-342900">
              <a:buFont typeface="+mj-lt"/>
              <a:buAutoNum type="arabicPeriod"/>
            </a:pPr>
            <a:r>
              <a:rPr lang="fr-FR" b="1" i="1" dirty="0">
                <a:solidFill>
                  <a:srgbClr val="000000"/>
                </a:solidFill>
                <a:latin typeface="Arial" panose="020B0604020202020204" pitchFamily="34" charset="0"/>
              </a:rPr>
              <a:t>Mise en œuvre des formations</a:t>
            </a:r>
          </a:p>
          <a:p>
            <a:pPr marL="342900" indent="-342900">
              <a:buFont typeface="+mj-lt"/>
              <a:buAutoNum type="arabicPeriod"/>
            </a:pPr>
            <a:endParaRPr lang="fr-FR" b="1" i="1" dirty="0">
              <a:solidFill>
                <a:srgbClr val="000000"/>
              </a:solidFill>
              <a:latin typeface="Arial" panose="020B0604020202020204" pitchFamily="34" charset="0"/>
            </a:endParaRPr>
          </a:p>
          <a:p>
            <a:pPr marL="342900" indent="-342900">
              <a:buFont typeface="+mj-lt"/>
              <a:buAutoNum type="arabicPeriod"/>
            </a:pPr>
            <a:r>
              <a:rPr lang="fr-FR" b="1" i="1" dirty="0">
                <a:solidFill>
                  <a:srgbClr val="000000"/>
                </a:solidFill>
                <a:latin typeface="Arial" panose="020B0604020202020204" pitchFamily="34" charset="0"/>
              </a:rPr>
              <a:t>Contrôle des acquis, habilitations le cas échéant</a:t>
            </a:r>
          </a:p>
          <a:p>
            <a:endParaRPr lang="fr-FR" b="1" i="1" dirty="0">
              <a:solidFill>
                <a:srgbClr val="000000"/>
              </a:solidFill>
              <a:latin typeface="Arial" panose="020B0604020202020204" pitchFamily="34" charset="0"/>
            </a:endParaRPr>
          </a:p>
          <a:p>
            <a:pPr marL="342900" indent="-342900">
              <a:buFont typeface="+mj-lt"/>
              <a:buAutoNum type="arabicPeriod"/>
            </a:pPr>
            <a:endParaRPr lang="fr-FR" b="1" i="1" dirty="0">
              <a:solidFill>
                <a:srgbClr val="000000"/>
              </a:solidFill>
              <a:latin typeface="Arial" panose="020B0604020202020204" pitchFamily="34" charset="0"/>
            </a:endParaRPr>
          </a:p>
          <a:p>
            <a:endParaRPr lang="fr-FR" b="1" i="1" dirty="0">
              <a:solidFill>
                <a:srgbClr val="000000"/>
              </a:solidFill>
              <a:latin typeface="Arial" panose="020B0604020202020204" pitchFamily="34" charset="0"/>
            </a:endParaRPr>
          </a:p>
        </p:txBody>
      </p:sp>
      <p:sp>
        <p:nvSpPr>
          <p:cNvPr id="18" name="Ellipse 17">
            <a:extLst>
              <a:ext uri="{FF2B5EF4-FFF2-40B4-BE49-F238E27FC236}">
                <a16:creationId xmlns:a16="http://schemas.microsoft.com/office/drawing/2014/main" id="{AC7ADBD0-7A22-44F6-BD76-C1EA48CFBCEF}"/>
              </a:ext>
            </a:extLst>
          </p:cNvPr>
          <p:cNvSpPr/>
          <p:nvPr/>
        </p:nvSpPr>
        <p:spPr>
          <a:xfrm>
            <a:off x="55998" y="17871"/>
            <a:ext cx="1569704" cy="1419968"/>
          </a:xfrm>
          <a:prstGeom prst="ellipse">
            <a:avLst/>
          </a:prstGeom>
          <a:solidFill>
            <a:srgbClr val="3B43DB">
              <a:hueOff val="0"/>
              <a:satOff val="0"/>
              <a:lumOff val="0"/>
              <a:alphaOff val="0"/>
            </a:srgbClr>
          </a:solidFill>
          <a:ln w="15875" cap="rnd"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grpSp>
        <p:nvGrpSpPr>
          <p:cNvPr id="15" name="Groupe 14">
            <a:extLst>
              <a:ext uri="{FF2B5EF4-FFF2-40B4-BE49-F238E27FC236}">
                <a16:creationId xmlns:a16="http://schemas.microsoft.com/office/drawing/2014/main" id="{16A9C295-0E80-44B2-B2C4-48EB5483EB18}"/>
              </a:ext>
            </a:extLst>
          </p:cNvPr>
          <p:cNvGrpSpPr/>
          <p:nvPr/>
        </p:nvGrpSpPr>
        <p:grpSpPr>
          <a:xfrm>
            <a:off x="55998" y="0"/>
            <a:ext cx="1569704" cy="1409593"/>
            <a:chOff x="3075842" y="4285161"/>
            <a:chExt cx="1530585" cy="1363477"/>
          </a:xfrm>
        </p:grpSpPr>
        <p:sp>
          <p:nvSpPr>
            <p:cNvPr id="25" name="Ellipse 24">
              <a:extLst>
                <a:ext uri="{FF2B5EF4-FFF2-40B4-BE49-F238E27FC236}">
                  <a16:creationId xmlns:a16="http://schemas.microsoft.com/office/drawing/2014/main" id="{14FC5BD9-DC45-4C16-A8D4-801C04310430}"/>
                </a:ext>
              </a:extLst>
            </p:cNvPr>
            <p:cNvSpPr/>
            <p:nvPr/>
          </p:nvSpPr>
          <p:spPr>
            <a:xfrm>
              <a:off x="3075842" y="4285161"/>
              <a:ext cx="1530585" cy="136347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Ellipse 4">
              <a:extLst>
                <a:ext uri="{FF2B5EF4-FFF2-40B4-BE49-F238E27FC236}">
                  <a16:creationId xmlns:a16="http://schemas.microsoft.com/office/drawing/2014/main" id="{ACB8A95B-62C6-40D9-9EBB-41A6A199EEE5}"/>
                </a:ext>
              </a:extLst>
            </p:cNvPr>
            <p:cNvSpPr txBox="1"/>
            <p:nvPr/>
          </p:nvSpPr>
          <p:spPr>
            <a:xfrm>
              <a:off x="3299991" y="4484838"/>
              <a:ext cx="1082287" cy="9641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Arial" panose="020B0604020202020204" pitchFamily="34" charset="0"/>
                  <a:cs typeface="Arial" panose="020B0604020202020204" pitchFamily="34" charset="0"/>
                </a:rPr>
                <a:t>5- Un personnel informé</a:t>
              </a:r>
            </a:p>
          </p:txBody>
        </p:sp>
      </p:grpSp>
    </p:spTree>
    <p:extLst>
      <p:ext uri="{BB962C8B-B14F-4D97-AF65-F5344CB8AC3E}">
        <p14:creationId xmlns:p14="http://schemas.microsoft.com/office/powerpoint/2010/main" val="23548156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Communiquer, informer, former</a:t>
            </a:r>
          </a:p>
        </p:txBody>
      </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6" name="Rectangle 15">
            <a:extLst>
              <a:ext uri="{FF2B5EF4-FFF2-40B4-BE49-F238E27FC236}">
                <a16:creationId xmlns:a16="http://schemas.microsoft.com/office/drawing/2014/main" id="{FE60337D-B657-4764-93EC-81DEEC1597A6}"/>
              </a:ext>
            </a:extLst>
          </p:cNvPr>
          <p:cNvSpPr/>
          <p:nvPr/>
        </p:nvSpPr>
        <p:spPr>
          <a:xfrm>
            <a:off x="1944414" y="1081191"/>
            <a:ext cx="10117606" cy="5601533"/>
          </a:xfrm>
          <a:prstGeom prst="rect">
            <a:avLst/>
          </a:prstGeom>
        </p:spPr>
        <p:txBody>
          <a:bodyPr wrap="square">
            <a:spAutoFit/>
          </a:bodyPr>
          <a:lstStyle/>
          <a:p>
            <a:endParaRPr lang="fr-FR" sz="1600" dirty="0">
              <a:solidFill>
                <a:srgbClr val="000000"/>
              </a:solidFill>
              <a:latin typeface="Arial" panose="020B0604020202020204" pitchFamily="34" charset="0"/>
            </a:endParaRPr>
          </a:p>
          <a:p>
            <a:pPr marL="342900" indent="-342900">
              <a:buFont typeface="+mj-lt"/>
              <a:buAutoNum type="arabicPeriod"/>
            </a:pPr>
            <a:r>
              <a:rPr lang="fr-FR" b="1" i="1" dirty="0">
                <a:solidFill>
                  <a:srgbClr val="000000"/>
                </a:solidFill>
                <a:latin typeface="Arial" panose="020B0604020202020204" pitchFamily="34" charset="0"/>
              </a:rPr>
              <a:t>Définition et mise en œuvre du plan de communication</a:t>
            </a:r>
          </a:p>
          <a:p>
            <a:endParaRPr lang="fr-FR" b="1" i="1" dirty="0">
              <a:solidFill>
                <a:srgbClr val="000000"/>
              </a:solidFill>
              <a:latin typeface="Arial" panose="020B0604020202020204" pitchFamily="34" charset="0"/>
            </a:endParaRPr>
          </a:p>
          <a:p>
            <a:r>
              <a:rPr lang="fr-FR" dirty="0">
                <a:solidFill>
                  <a:srgbClr val="000000"/>
                </a:solidFill>
                <a:latin typeface="Arial" panose="020B0604020202020204" pitchFamily="34" charset="0"/>
              </a:rPr>
              <a:t>Ce levier est important: un plan de continuité est à réfléchir pour toujours disposer d’une ressource capable d’utiliser les outils de communication de l’entreprise.</a:t>
            </a:r>
          </a:p>
          <a:p>
            <a:r>
              <a:rPr lang="fr-FR" dirty="0">
                <a:solidFill>
                  <a:srgbClr val="000000"/>
                </a:solidFill>
                <a:latin typeface="Arial" panose="020B0604020202020204" pitchFamily="34" charset="0"/>
              </a:rPr>
              <a:t>L’entreprise reconsidère son plan de communication pour y intégrer les informations relatives à cet épisode de pandémie. </a:t>
            </a:r>
          </a:p>
          <a:p>
            <a:endParaRPr lang="fr-FR" dirty="0">
              <a:solidFill>
                <a:srgbClr val="000000"/>
              </a:solidFill>
              <a:latin typeface="Arial" panose="020B0604020202020204" pitchFamily="34" charset="0"/>
            </a:endParaRPr>
          </a:p>
          <a:p>
            <a:r>
              <a:rPr lang="fr-FR" dirty="0">
                <a:solidFill>
                  <a:srgbClr val="000000"/>
                </a:solidFill>
                <a:latin typeface="Arial" panose="020B0604020202020204" pitchFamily="34" charset="0"/>
              </a:rPr>
              <a:t>Le processus de validation des informations communiquées est à clarifier. </a:t>
            </a:r>
          </a:p>
          <a:p>
            <a:endParaRPr lang="fr-FR" b="1" dirty="0">
              <a:solidFill>
                <a:srgbClr val="000000"/>
              </a:solidFill>
              <a:latin typeface="Arial" panose="020B0604020202020204" pitchFamily="34" charset="0"/>
            </a:endParaRPr>
          </a:p>
          <a:p>
            <a:r>
              <a:rPr lang="fr-FR" b="1" dirty="0">
                <a:solidFill>
                  <a:srgbClr val="000000"/>
                </a:solidFill>
                <a:latin typeface="Arial" panose="020B0604020202020204" pitchFamily="34" charset="0"/>
              </a:rPr>
              <a:t>Un principe guide cette communication : la transparence des informations connues.</a:t>
            </a:r>
          </a:p>
          <a:p>
            <a:endParaRPr lang="fr-FR" dirty="0">
              <a:solidFill>
                <a:srgbClr val="000000"/>
              </a:solidFill>
              <a:latin typeface="Arial" panose="020B0604020202020204" pitchFamily="34" charset="0"/>
            </a:endParaRPr>
          </a:p>
          <a:p>
            <a:r>
              <a:rPr lang="fr-FR" dirty="0">
                <a:solidFill>
                  <a:srgbClr val="000000"/>
                </a:solidFill>
                <a:latin typeface="Arial" panose="020B0604020202020204" pitchFamily="34" charset="0"/>
              </a:rPr>
              <a:t>La communication en période de crise est à porter exclusivement par le management. Cela signifie que tout ce qui est affiché, mis en ligne, envoyé par email, </a:t>
            </a:r>
            <a:r>
              <a:rPr lang="fr-FR" dirty="0" err="1">
                <a:solidFill>
                  <a:srgbClr val="000000"/>
                </a:solidFill>
                <a:latin typeface="Arial" panose="020B0604020202020204" pitchFamily="34" charset="0"/>
              </a:rPr>
              <a:t>etc</a:t>
            </a:r>
            <a:r>
              <a:rPr lang="fr-FR" dirty="0">
                <a:solidFill>
                  <a:srgbClr val="000000"/>
                </a:solidFill>
                <a:latin typeface="Arial" panose="020B0604020202020204" pitchFamily="34" charset="0"/>
              </a:rPr>
              <a:t> est possible à une condition: les informations communiquées ont été portées et expliquées par le management (par exemple lors du pré job briefing).</a:t>
            </a:r>
          </a:p>
          <a:p>
            <a:endParaRPr lang="fr-FR" dirty="0">
              <a:solidFill>
                <a:srgbClr val="000000"/>
              </a:solidFill>
              <a:latin typeface="Arial" panose="020B0604020202020204" pitchFamily="34" charset="0"/>
            </a:endParaRPr>
          </a:p>
          <a:p>
            <a:r>
              <a:rPr lang="fr-FR" b="1" u="sng" dirty="0">
                <a:solidFill>
                  <a:srgbClr val="000000"/>
                </a:solidFill>
                <a:latin typeface="Arial" panose="020B0604020202020204" pitchFamily="34" charset="0"/>
              </a:rPr>
              <a:t>Les salariés ont besoin de confiance, encore plus dans cette période angoissante pour leur santé et celle de leurs proches: passer du temps à communiquer avec une logique de transparence est un créateur de confiance.</a:t>
            </a:r>
            <a:endParaRPr lang="fr-FR" b="1" i="1" dirty="0">
              <a:solidFill>
                <a:srgbClr val="000000"/>
              </a:solidFill>
              <a:latin typeface="Arial" panose="020B0604020202020204" pitchFamily="34" charset="0"/>
            </a:endParaRPr>
          </a:p>
        </p:txBody>
      </p:sp>
      <p:sp>
        <p:nvSpPr>
          <p:cNvPr id="18" name="Ellipse 17">
            <a:extLst>
              <a:ext uri="{FF2B5EF4-FFF2-40B4-BE49-F238E27FC236}">
                <a16:creationId xmlns:a16="http://schemas.microsoft.com/office/drawing/2014/main" id="{AC7ADBD0-7A22-44F6-BD76-C1EA48CFBCEF}"/>
              </a:ext>
            </a:extLst>
          </p:cNvPr>
          <p:cNvSpPr/>
          <p:nvPr/>
        </p:nvSpPr>
        <p:spPr>
          <a:xfrm>
            <a:off x="55998" y="17871"/>
            <a:ext cx="1569704" cy="1419968"/>
          </a:xfrm>
          <a:prstGeom prst="ellipse">
            <a:avLst/>
          </a:prstGeom>
          <a:solidFill>
            <a:srgbClr val="3B43DB">
              <a:hueOff val="0"/>
              <a:satOff val="0"/>
              <a:lumOff val="0"/>
              <a:alphaOff val="0"/>
            </a:srgbClr>
          </a:solidFill>
          <a:ln w="15875" cap="rnd"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grpSp>
        <p:nvGrpSpPr>
          <p:cNvPr id="15" name="Groupe 14">
            <a:extLst>
              <a:ext uri="{FF2B5EF4-FFF2-40B4-BE49-F238E27FC236}">
                <a16:creationId xmlns:a16="http://schemas.microsoft.com/office/drawing/2014/main" id="{16A9C295-0E80-44B2-B2C4-48EB5483EB18}"/>
              </a:ext>
            </a:extLst>
          </p:cNvPr>
          <p:cNvGrpSpPr/>
          <p:nvPr/>
        </p:nvGrpSpPr>
        <p:grpSpPr>
          <a:xfrm>
            <a:off x="55998" y="0"/>
            <a:ext cx="1569704" cy="1409593"/>
            <a:chOff x="3075842" y="4285161"/>
            <a:chExt cx="1530585" cy="1363477"/>
          </a:xfrm>
        </p:grpSpPr>
        <p:sp>
          <p:nvSpPr>
            <p:cNvPr id="25" name="Ellipse 24">
              <a:extLst>
                <a:ext uri="{FF2B5EF4-FFF2-40B4-BE49-F238E27FC236}">
                  <a16:creationId xmlns:a16="http://schemas.microsoft.com/office/drawing/2014/main" id="{14FC5BD9-DC45-4C16-A8D4-801C04310430}"/>
                </a:ext>
              </a:extLst>
            </p:cNvPr>
            <p:cNvSpPr/>
            <p:nvPr/>
          </p:nvSpPr>
          <p:spPr>
            <a:xfrm>
              <a:off x="3075842" y="4285161"/>
              <a:ext cx="1530585" cy="136347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Ellipse 4">
              <a:extLst>
                <a:ext uri="{FF2B5EF4-FFF2-40B4-BE49-F238E27FC236}">
                  <a16:creationId xmlns:a16="http://schemas.microsoft.com/office/drawing/2014/main" id="{ACB8A95B-62C6-40D9-9EBB-41A6A199EEE5}"/>
                </a:ext>
              </a:extLst>
            </p:cNvPr>
            <p:cNvSpPr txBox="1"/>
            <p:nvPr/>
          </p:nvSpPr>
          <p:spPr>
            <a:xfrm>
              <a:off x="3299991" y="4484838"/>
              <a:ext cx="1082287" cy="9641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Arial" panose="020B0604020202020204" pitchFamily="34" charset="0"/>
                  <a:cs typeface="Arial" panose="020B0604020202020204" pitchFamily="34" charset="0"/>
                </a:rPr>
                <a:t>5- Un personnel informé</a:t>
              </a:r>
            </a:p>
          </p:txBody>
        </p:sp>
      </p:grpSp>
    </p:spTree>
    <p:extLst>
      <p:ext uri="{BB962C8B-B14F-4D97-AF65-F5344CB8AC3E}">
        <p14:creationId xmlns:p14="http://schemas.microsoft.com/office/powerpoint/2010/main" val="15806339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Communiquer, informer, former</a:t>
            </a:r>
          </a:p>
        </p:txBody>
      </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6" name="Rectangle 15">
            <a:extLst>
              <a:ext uri="{FF2B5EF4-FFF2-40B4-BE49-F238E27FC236}">
                <a16:creationId xmlns:a16="http://schemas.microsoft.com/office/drawing/2014/main" id="{FE60337D-B657-4764-93EC-81DEEC1597A6}"/>
              </a:ext>
            </a:extLst>
          </p:cNvPr>
          <p:cNvSpPr/>
          <p:nvPr/>
        </p:nvSpPr>
        <p:spPr>
          <a:xfrm>
            <a:off x="1944414" y="1091021"/>
            <a:ext cx="8776138" cy="338554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Identification des besoins en formation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endPar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r>
              <a:rPr lang="fr-FR" dirty="0">
                <a:solidFill>
                  <a:srgbClr val="000000"/>
                </a:solidFill>
                <a:latin typeface="Arial" panose="020B0604020202020204" pitchFamily="34" charset="0"/>
              </a:rPr>
              <a:t>L’absentéisme augmentant pendant cette période de pandémie, les besoins en formation sont à anticiper au mieux, en tenant compte du Plan de Continuité des Activités.</a:t>
            </a:r>
          </a:p>
          <a:p>
            <a:endParaRPr lang="fr-FR" dirty="0">
              <a:solidFill>
                <a:srgbClr val="000000"/>
              </a:solidFill>
              <a:latin typeface="Arial" panose="020B0604020202020204" pitchFamily="34" charset="0"/>
            </a:endParaRPr>
          </a:p>
          <a:p>
            <a:r>
              <a:rPr lang="fr-FR" dirty="0">
                <a:solidFill>
                  <a:srgbClr val="000000"/>
                </a:solidFill>
                <a:latin typeface="Arial" panose="020B0604020202020204" pitchFamily="34" charset="0"/>
              </a:rPr>
              <a:t>Une réflexion sur les scénarii de formations rapides, faites en interne, sur le tas, et mobilisables rapidement est importante. Mieux vaut faire bien et à temps que très bien et trop tard.</a:t>
            </a:r>
          </a:p>
          <a:p>
            <a:endParaRPr lang="fr-FR" dirty="0">
              <a:solidFill>
                <a:srgbClr val="000000"/>
              </a:solidFill>
              <a:latin typeface="Arial" panose="020B0604020202020204" pitchFamily="34" charset="0"/>
            </a:endParaRPr>
          </a:p>
        </p:txBody>
      </p:sp>
      <p:sp>
        <p:nvSpPr>
          <p:cNvPr id="18" name="Ellipse 17">
            <a:extLst>
              <a:ext uri="{FF2B5EF4-FFF2-40B4-BE49-F238E27FC236}">
                <a16:creationId xmlns:a16="http://schemas.microsoft.com/office/drawing/2014/main" id="{AC7ADBD0-7A22-44F6-BD76-C1EA48CFBCEF}"/>
              </a:ext>
            </a:extLst>
          </p:cNvPr>
          <p:cNvSpPr/>
          <p:nvPr/>
        </p:nvSpPr>
        <p:spPr>
          <a:xfrm>
            <a:off x="55998" y="17871"/>
            <a:ext cx="1569704" cy="1419968"/>
          </a:xfrm>
          <a:prstGeom prst="ellipse">
            <a:avLst/>
          </a:prstGeom>
          <a:solidFill>
            <a:srgbClr val="3B43DB">
              <a:hueOff val="0"/>
              <a:satOff val="0"/>
              <a:lumOff val="0"/>
              <a:alphaOff val="0"/>
            </a:srgbClr>
          </a:solidFill>
          <a:ln w="15875" cap="rnd"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grpSp>
        <p:nvGrpSpPr>
          <p:cNvPr id="15" name="Groupe 14">
            <a:extLst>
              <a:ext uri="{FF2B5EF4-FFF2-40B4-BE49-F238E27FC236}">
                <a16:creationId xmlns:a16="http://schemas.microsoft.com/office/drawing/2014/main" id="{16A9C295-0E80-44B2-B2C4-48EB5483EB18}"/>
              </a:ext>
            </a:extLst>
          </p:cNvPr>
          <p:cNvGrpSpPr/>
          <p:nvPr/>
        </p:nvGrpSpPr>
        <p:grpSpPr>
          <a:xfrm>
            <a:off x="55998" y="0"/>
            <a:ext cx="1569704" cy="1409593"/>
            <a:chOff x="3075842" y="4285161"/>
            <a:chExt cx="1530585" cy="1363477"/>
          </a:xfrm>
        </p:grpSpPr>
        <p:sp>
          <p:nvSpPr>
            <p:cNvPr id="25" name="Ellipse 24">
              <a:extLst>
                <a:ext uri="{FF2B5EF4-FFF2-40B4-BE49-F238E27FC236}">
                  <a16:creationId xmlns:a16="http://schemas.microsoft.com/office/drawing/2014/main" id="{14FC5BD9-DC45-4C16-A8D4-801C04310430}"/>
                </a:ext>
              </a:extLst>
            </p:cNvPr>
            <p:cNvSpPr/>
            <p:nvPr/>
          </p:nvSpPr>
          <p:spPr>
            <a:xfrm>
              <a:off x="3075842" y="4285161"/>
              <a:ext cx="1530585" cy="136347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Ellipse 4">
              <a:extLst>
                <a:ext uri="{FF2B5EF4-FFF2-40B4-BE49-F238E27FC236}">
                  <a16:creationId xmlns:a16="http://schemas.microsoft.com/office/drawing/2014/main" id="{ACB8A95B-62C6-40D9-9EBB-41A6A199EEE5}"/>
                </a:ext>
              </a:extLst>
            </p:cNvPr>
            <p:cNvSpPr txBox="1"/>
            <p:nvPr/>
          </p:nvSpPr>
          <p:spPr>
            <a:xfrm>
              <a:off x="3299991" y="4484838"/>
              <a:ext cx="1082287" cy="9641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fr-FR"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5- Un personnel informé</a:t>
              </a:r>
            </a:p>
          </p:txBody>
        </p:sp>
      </p:grpSp>
    </p:spTree>
    <p:extLst>
      <p:ext uri="{BB962C8B-B14F-4D97-AF65-F5344CB8AC3E}">
        <p14:creationId xmlns:p14="http://schemas.microsoft.com/office/powerpoint/2010/main" val="31158459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Communiquer, informer, former</a:t>
            </a:r>
          </a:p>
        </p:txBody>
      </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6" name="Rectangle 15">
            <a:extLst>
              <a:ext uri="{FF2B5EF4-FFF2-40B4-BE49-F238E27FC236}">
                <a16:creationId xmlns:a16="http://schemas.microsoft.com/office/drawing/2014/main" id="{FE60337D-B657-4764-93EC-81DEEC1597A6}"/>
              </a:ext>
            </a:extLst>
          </p:cNvPr>
          <p:cNvSpPr/>
          <p:nvPr/>
        </p:nvSpPr>
        <p:spPr>
          <a:xfrm>
            <a:off x="1944414" y="1081192"/>
            <a:ext cx="8776138" cy="449353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Mise en œuvre des formations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3"/>
              <a:tabLst/>
              <a:defRPr/>
            </a:pPr>
            <a:endPar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r>
              <a:rPr lang="fr-FR" dirty="0">
                <a:solidFill>
                  <a:srgbClr val="000000"/>
                </a:solidFill>
                <a:latin typeface="Arial" panose="020B0604020202020204" pitchFamily="34" charset="0"/>
              </a:rPr>
              <a:t>Au-delà de journées classiques de formation, si tant est qu’elles puissent se tenir, c’est aussi l’occasion de valoriser des salariés en leur demandant et les aidant à transférer leurs compétences à d’autre collègues potentiellement censés en avoir besoin.</a:t>
            </a:r>
          </a:p>
          <a:p>
            <a:endParaRPr lang="fr-FR" dirty="0">
              <a:solidFill>
                <a:srgbClr val="000000"/>
              </a:solidFill>
              <a:latin typeface="Arial" panose="020B0604020202020204" pitchFamily="34" charset="0"/>
            </a:endParaRPr>
          </a:p>
          <a:p>
            <a:r>
              <a:rPr lang="fr-FR" dirty="0">
                <a:solidFill>
                  <a:srgbClr val="000000"/>
                </a:solidFill>
                <a:latin typeface="Arial" panose="020B0604020202020204" pitchFamily="34" charset="0"/>
              </a:rPr>
              <a:t>La reconnaissance est une composante majeure du bien être en entreprise. </a:t>
            </a:r>
          </a:p>
          <a:p>
            <a:r>
              <a:rPr lang="fr-FR" dirty="0">
                <a:solidFill>
                  <a:srgbClr val="000000"/>
                </a:solidFill>
                <a:latin typeface="Arial" panose="020B0604020202020204" pitchFamily="34" charset="0"/>
              </a:rPr>
              <a:t>Cette forme de reconnaissance professionnelle consistant à former des collègues est très importante et participe à donner du sens aux salariés. </a:t>
            </a:r>
          </a:p>
          <a:p>
            <a:r>
              <a:rPr lang="fr-FR" dirty="0">
                <a:solidFill>
                  <a:srgbClr val="000000"/>
                </a:solidFill>
                <a:latin typeface="Arial" panose="020B0604020202020204" pitchFamily="34" charset="0"/>
              </a:rPr>
              <a:t>Sens sans lequel le salarié peine à se motiver au travail.</a:t>
            </a:r>
          </a:p>
          <a:p>
            <a:pPr marR="0" lvl="0" algn="l" defTabSz="914400" rtl="0" eaLnBrk="1" fontAlgn="auto" latinLnBrk="0" hangingPunct="1">
              <a:lnSpc>
                <a:spcPct val="100000"/>
              </a:lnSpc>
              <a:spcBef>
                <a:spcPts val="0"/>
              </a:spcBef>
              <a:spcAft>
                <a:spcPts val="0"/>
              </a:spcAft>
              <a:buClrTx/>
              <a:buSzTx/>
              <a:tabLst/>
              <a:defRPr/>
            </a:pPr>
            <a:endPar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8" name="Ellipse 17">
            <a:extLst>
              <a:ext uri="{FF2B5EF4-FFF2-40B4-BE49-F238E27FC236}">
                <a16:creationId xmlns:a16="http://schemas.microsoft.com/office/drawing/2014/main" id="{AC7ADBD0-7A22-44F6-BD76-C1EA48CFBCEF}"/>
              </a:ext>
            </a:extLst>
          </p:cNvPr>
          <p:cNvSpPr/>
          <p:nvPr/>
        </p:nvSpPr>
        <p:spPr>
          <a:xfrm>
            <a:off x="55998" y="17871"/>
            <a:ext cx="1569704" cy="1419968"/>
          </a:xfrm>
          <a:prstGeom prst="ellipse">
            <a:avLst/>
          </a:prstGeom>
          <a:solidFill>
            <a:srgbClr val="3B43DB">
              <a:hueOff val="0"/>
              <a:satOff val="0"/>
              <a:lumOff val="0"/>
              <a:alphaOff val="0"/>
            </a:srgbClr>
          </a:solidFill>
          <a:ln w="15875" cap="rnd"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grpSp>
        <p:nvGrpSpPr>
          <p:cNvPr id="15" name="Groupe 14">
            <a:extLst>
              <a:ext uri="{FF2B5EF4-FFF2-40B4-BE49-F238E27FC236}">
                <a16:creationId xmlns:a16="http://schemas.microsoft.com/office/drawing/2014/main" id="{16A9C295-0E80-44B2-B2C4-48EB5483EB18}"/>
              </a:ext>
            </a:extLst>
          </p:cNvPr>
          <p:cNvGrpSpPr/>
          <p:nvPr/>
        </p:nvGrpSpPr>
        <p:grpSpPr>
          <a:xfrm>
            <a:off x="55998" y="0"/>
            <a:ext cx="1569704" cy="1409593"/>
            <a:chOff x="3075842" y="4285161"/>
            <a:chExt cx="1530585" cy="1363477"/>
          </a:xfrm>
        </p:grpSpPr>
        <p:sp>
          <p:nvSpPr>
            <p:cNvPr id="25" name="Ellipse 24">
              <a:extLst>
                <a:ext uri="{FF2B5EF4-FFF2-40B4-BE49-F238E27FC236}">
                  <a16:creationId xmlns:a16="http://schemas.microsoft.com/office/drawing/2014/main" id="{14FC5BD9-DC45-4C16-A8D4-801C04310430}"/>
                </a:ext>
              </a:extLst>
            </p:cNvPr>
            <p:cNvSpPr/>
            <p:nvPr/>
          </p:nvSpPr>
          <p:spPr>
            <a:xfrm>
              <a:off x="3075842" y="4285161"/>
              <a:ext cx="1530585" cy="136347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Ellipse 4">
              <a:extLst>
                <a:ext uri="{FF2B5EF4-FFF2-40B4-BE49-F238E27FC236}">
                  <a16:creationId xmlns:a16="http://schemas.microsoft.com/office/drawing/2014/main" id="{ACB8A95B-62C6-40D9-9EBB-41A6A199EEE5}"/>
                </a:ext>
              </a:extLst>
            </p:cNvPr>
            <p:cNvSpPr txBox="1"/>
            <p:nvPr/>
          </p:nvSpPr>
          <p:spPr>
            <a:xfrm>
              <a:off x="3299991" y="4484838"/>
              <a:ext cx="1082287" cy="9641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fr-FR"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5- Un personnel informé</a:t>
              </a:r>
            </a:p>
          </p:txBody>
        </p:sp>
      </p:grpSp>
    </p:spTree>
    <p:extLst>
      <p:ext uri="{BB962C8B-B14F-4D97-AF65-F5344CB8AC3E}">
        <p14:creationId xmlns:p14="http://schemas.microsoft.com/office/powerpoint/2010/main" val="38857767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Communiquer, informer, former</a:t>
            </a:r>
          </a:p>
        </p:txBody>
      </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6" name="Rectangle 15">
            <a:extLst>
              <a:ext uri="{FF2B5EF4-FFF2-40B4-BE49-F238E27FC236}">
                <a16:creationId xmlns:a16="http://schemas.microsoft.com/office/drawing/2014/main" id="{FE60337D-B657-4764-93EC-81DEEC1597A6}"/>
              </a:ext>
            </a:extLst>
          </p:cNvPr>
          <p:cNvSpPr/>
          <p:nvPr/>
        </p:nvSpPr>
        <p:spPr>
          <a:xfrm>
            <a:off x="1944414" y="1091023"/>
            <a:ext cx="9961710" cy="477053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4"/>
              <a:tabLst/>
              <a:defRPr/>
            </a:pPr>
            <a:r>
              <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Contrôle des acquis, habilitations le cas échéant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rgbClr val="000000"/>
                </a:solidFill>
                <a:latin typeface="Arial" panose="020B0604020202020204" pitchFamily="34" charset="0"/>
              </a:rPr>
              <a:t>Le contrôle des acquis peut également être confié à un salarié reconnu pour sa maîtrise des gestes professionnels enseignés, en lien avec le manager concerné.</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srgbClr val="00000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rgbClr val="000000"/>
                </a:solidFill>
                <a:latin typeface="Arial" panose="020B0604020202020204" pitchFamily="34" charset="0"/>
              </a:rPr>
              <a:t>Les outils existant de l’entreprise pour le suivi des compétences peuvent être utilisés bien sûr, mais, déléguer en aidant le salarié contrôleur, participe également à la reconnaissance et le sens évoqués précédemment.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srgbClr val="00000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rgbClr val="000000"/>
                </a:solidFill>
                <a:latin typeface="Arial" panose="020B0604020202020204" pitchFamily="34" charset="0"/>
              </a:rPr>
              <a:t>Les habilitations restent du domaine du management de l’entreprise: c’est l’employeur qui reconnait la maitrise de compétences sur  un sujet donné.</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rgbClr val="000000"/>
                </a:solidFill>
                <a:latin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srgbClr val="00000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8" name="Ellipse 17">
            <a:extLst>
              <a:ext uri="{FF2B5EF4-FFF2-40B4-BE49-F238E27FC236}">
                <a16:creationId xmlns:a16="http://schemas.microsoft.com/office/drawing/2014/main" id="{AC7ADBD0-7A22-44F6-BD76-C1EA48CFBCEF}"/>
              </a:ext>
            </a:extLst>
          </p:cNvPr>
          <p:cNvSpPr/>
          <p:nvPr/>
        </p:nvSpPr>
        <p:spPr>
          <a:xfrm>
            <a:off x="55998" y="17871"/>
            <a:ext cx="1569704" cy="1419968"/>
          </a:xfrm>
          <a:prstGeom prst="ellipse">
            <a:avLst/>
          </a:prstGeom>
          <a:solidFill>
            <a:srgbClr val="3B43DB">
              <a:hueOff val="0"/>
              <a:satOff val="0"/>
              <a:lumOff val="0"/>
              <a:alphaOff val="0"/>
            </a:srgbClr>
          </a:solidFill>
          <a:ln w="15875" cap="rnd"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grpSp>
        <p:nvGrpSpPr>
          <p:cNvPr id="15" name="Groupe 14">
            <a:extLst>
              <a:ext uri="{FF2B5EF4-FFF2-40B4-BE49-F238E27FC236}">
                <a16:creationId xmlns:a16="http://schemas.microsoft.com/office/drawing/2014/main" id="{16A9C295-0E80-44B2-B2C4-48EB5483EB18}"/>
              </a:ext>
            </a:extLst>
          </p:cNvPr>
          <p:cNvGrpSpPr/>
          <p:nvPr/>
        </p:nvGrpSpPr>
        <p:grpSpPr>
          <a:xfrm>
            <a:off x="55998" y="0"/>
            <a:ext cx="1569704" cy="1409593"/>
            <a:chOff x="3075842" y="4285161"/>
            <a:chExt cx="1530585" cy="1363477"/>
          </a:xfrm>
        </p:grpSpPr>
        <p:sp>
          <p:nvSpPr>
            <p:cNvPr id="25" name="Ellipse 24">
              <a:extLst>
                <a:ext uri="{FF2B5EF4-FFF2-40B4-BE49-F238E27FC236}">
                  <a16:creationId xmlns:a16="http://schemas.microsoft.com/office/drawing/2014/main" id="{14FC5BD9-DC45-4C16-A8D4-801C04310430}"/>
                </a:ext>
              </a:extLst>
            </p:cNvPr>
            <p:cNvSpPr/>
            <p:nvPr/>
          </p:nvSpPr>
          <p:spPr>
            <a:xfrm>
              <a:off x="3075842" y="4285161"/>
              <a:ext cx="1530585" cy="136347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Ellipse 4">
              <a:extLst>
                <a:ext uri="{FF2B5EF4-FFF2-40B4-BE49-F238E27FC236}">
                  <a16:creationId xmlns:a16="http://schemas.microsoft.com/office/drawing/2014/main" id="{ACB8A95B-62C6-40D9-9EBB-41A6A199EEE5}"/>
                </a:ext>
              </a:extLst>
            </p:cNvPr>
            <p:cNvSpPr txBox="1"/>
            <p:nvPr/>
          </p:nvSpPr>
          <p:spPr>
            <a:xfrm>
              <a:off x="3299991" y="4484838"/>
              <a:ext cx="1082287" cy="9641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fr-FR"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5- Un personnel informé</a:t>
              </a:r>
            </a:p>
          </p:txBody>
        </p:sp>
      </p:grpSp>
    </p:spTree>
    <p:extLst>
      <p:ext uri="{BB962C8B-B14F-4D97-AF65-F5344CB8AC3E}">
        <p14:creationId xmlns:p14="http://schemas.microsoft.com/office/powerpoint/2010/main" val="26386056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Piloter les décisions prises, les actions engagées</a:t>
            </a:r>
          </a:p>
        </p:txBody>
      </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6" name="Rectangle 15">
            <a:extLst>
              <a:ext uri="{FF2B5EF4-FFF2-40B4-BE49-F238E27FC236}">
                <a16:creationId xmlns:a16="http://schemas.microsoft.com/office/drawing/2014/main" id="{FE60337D-B657-4764-93EC-81DEEC1597A6}"/>
              </a:ext>
            </a:extLst>
          </p:cNvPr>
          <p:cNvSpPr/>
          <p:nvPr/>
        </p:nvSpPr>
        <p:spPr>
          <a:xfrm>
            <a:off x="1944413" y="1100854"/>
            <a:ext cx="9968209" cy="5324535"/>
          </a:xfrm>
          <a:prstGeom prst="rect">
            <a:avLst/>
          </a:prstGeom>
        </p:spPr>
        <p:txBody>
          <a:bodyPr wrap="square">
            <a:spAutoFit/>
          </a:bodyPr>
          <a:lstStyle/>
          <a:p>
            <a:endParaRPr lang="fr-FR" sz="1600" dirty="0">
              <a:solidFill>
                <a:srgbClr val="000000"/>
              </a:solidFill>
              <a:latin typeface="Arial" panose="020B0604020202020204" pitchFamily="34" charset="0"/>
            </a:endParaRPr>
          </a:p>
          <a:p>
            <a:pPr marL="342900" indent="-342900">
              <a:buFont typeface="+mj-lt"/>
              <a:buAutoNum type="arabicPeriod"/>
            </a:pPr>
            <a:r>
              <a:rPr lang="fr-FR" b="1" i="1" dirty="0">
                <a:solidFill>
                  <a:srgbClr val="000000"/>
                </a:solidFill>
                <a:latin typeface="Arial" panose="020B0604020202020204" pitchFamily="34" charset="0"/>
              </a:rPr>
              <a:t>Formalisation du plan d’action issu des phases précédentes: action, pilote, objectif, délai, moyens , indicateur de suivi de l’action, indicateur de résultat</a:t>
            </a:r>
          </a:p>
          <a:p>
            <a:pPr marL="342900" indent="-342900">
              <a:buFont typeface="+mj-lt"/>
              <a:buAutoNum type="arabicPeriod"/>
            </a:pPr>
            <a:endParaRPr lang="fr-FR" b="1" i="1" dirty="0">
              <a:solidFill>
                <a:srgbClr val="000000"/>
              </a:solidFill>
              <a:latin typeface="Arial" panose="020B0604020202020204" pitchFamily="34" charset="0"/>
            </a:endParaRPr>
          </a:p>
          <a:p>
            <a:pPr marL="342900" indent="-342900">
              <a:buFont typeface="+mj-lt"/>
              <a:buAutoNum type="arabicPeriod"/>
            </a:pPr>
            <a:r>
              <a:rPr lang="fr-FR" b="1" i="1" dirty="0">
                <a:solidFill>
                  <a:srgbClr val="000000"/>
                </a:solidFill>
                <a:latin typeface="Arial" panose="020B0604020202020204" pitchFamily="34" charset="0"/>
              </a:rPr>
              <a:t>Pilotage du déploiement du plan d’action, émission de recommandations,</a:t>
            </a:r>
          </a:p>
          <a:p>
            <a:pPr marL="342900" indent="-342900">
              <a:buFont typeface="+mj-lt"/>
              <a:buAutoNum type="arabicPeriod"/>
            </a:pPr>
            <a:endParaRPr lang="fr-FR" b="1" i="1" dirty="0">
              <a:solidFill>
                <a:srgbClr val="000000"/>
              </a:solidFill>
              <a:latin typeface="Arial" panose="020B0604020202020204" pitchFamily="34" charset="0"/>
            </a:endParaRPr>
          </a:p>
          <a:p>
            <a:pPr marL="342900" indent="-342900">
              <a:buFont typeface="+mj-lt"/>
              <a:buAutoNum type="arabicPeriod"/>
            </a:pPr>
            <a:r>
              <a:rPr lang="fr-FR" b="1" i="1" dirty="0">
                <a:solidFill>
                  <a:srgbClr val="000000"/>
                </a:solidFill>
                <a:latin typeface="Arial" panose="020B0604020202020204" pitchFamily="34" charset="0"/>
              </a:rPr>
              <a:t>Briefings et debriefing avec le personnel: pistes d’améliorations, difficultés</a:t>
            </a:r>
          </a:p>
          <a:p>
            <a:pPr marL="342900" indent="-342900">
              <a:buFont typeface="+mj-lt"/>
              <a:buAutoNum type="arabicPeriod"/>
            </a:pPr>
            <a:endParaRPr lang="fr-FR" b="1" i="1" dirty="0">
              <a:solidFill>
                <a:srgbClr val="000000"/>
              </a:solidFill>
              <a:latin typeface="Arial" panose="020B0604020202020204" pitchFamily="34" charset="0"/>
            </a:endParaRPr>
          </a:p>
          <a:p>
            <a:pPr marL="342900" indent="-342900">
              <a:buFont typeface="+mj-lt"/>
              <a:buAutoNum type="arabicPeriod"/>
            </a:pPr>
            <a:r>
              <a:rPr lang="fr-FR" b="1" i="1" dirty="0" err="1">
                <a:solidFill>
                  <a:srgbClr val="000000"/>
                </a:solidFill>
                <a:latin typeface="Arial" panose="020B0604020202020204" pitchFamily="34" charset="0"/>
              </a:rPr>
              <a:t>Reporting</a:t>
            </a:r>
            <a:endParaRPr lang="fr-FR" b="1" i="1" dirty="0">
              <a:solidFill>
                <a:srgbClr val="000000"/>
              </a:solidFill>
              <a:latin typeface="Arial" panose="020B0604020202020204" pitchFamily="34" charset="0"/>
            </a:endParaRPr>
          </a:p>
          <a:p>
            <a:pPr marL="342900" indent="-342900">
              <a:buFont typeface="+mj-lt"/>
              <a:buAutoNum type="arabicPeriod"/>
            </a:pPr>
            <a:endParaRPr lang="fr-FR" b="1" i="1" dirty="0">
              <a:solidFill>
                <a:srgbClr val="000000"/>
              </a:solidFill>
              <a:latin typeface="Arial" panose="020B0604020202020204" pitchFamily="34" charset="0"/>
            </a:endParaRPr>
          </a:p>
          <a:p>
            <a:r>
              <a:rPr lang="fr-FR" dirty="0">
                <a:solidFill>
                  <a:srgbClr val="000000"/>
                </a:solidFill>
                <a:latin typeface="Arial" panose="020B0604020202020204" pitchFamily="34" charset="0"/>
              </a:rPr>
              <a:t>Nous sommes pour les 4 points constitutifs de ce chapitre dans l’exercice classique de constitution de plans d’actions, de déploiement et de suivi à partir d’indicateurs de suivi d’action et de résultats grâce à un </a:t>
            </a:r>
            <a:r>
              <a:rPr lang="fr-FR" dirty="0" err="1">
                <a:solidFill>
                  <a:srgbClr val="000000"/>
                </a:solidFill>
                <a:latin typeface="Arial" panose="020B0604020202020204" pitchFamily="34" charset="0"/>
              </a:rPr>
              <a:t>reporting</a:t>
            </a:r>
            <a:r>
              <a:rPr lang="fr-FR" dirty="0">
                <a:solidFill>
                  <a:srgbClr val="000000"/>
                </a:solidFill>
                <a:latin typeface="Arial" panose="020B0604020202020204" pitchFamily="34" charset="0"/>
              </a:rPr>
              <a:t>. Nous sommes dans l’application du principe classique d’’amélioration continue.</a:t>
            </a:r>
          </a:p>
          <a:p>
            <a:endParaRPr lang="fr-FR" u="sng" dirty="0">
              <a:solidFill>
                <a:srgbClr val="000000"/>
              </a:solidFill>
              <a:latin typeface="Arial" panose="020B0604020202020204" pitchFamily="34" charset="0"/>
            </a:endParaRPr>
          </a:p>
          <a:p>
            <a:r>
              <a:rPr lang="fr-FR" u="sng" dirty="0">
                <a:solidFill>
                  <a:srgbClr val="000000"/>
                </a:solidFill>
                <a:latin typeface="Arial" panose="020B0604020202020204" pitchFamily="34" charset="0"/>
              </a:rPr>
              <a:t>Ceci étant, il convient de remettre en perspective les pratiques ancrées de l’entreprise avec l’existence de la cellule de crise, et notamment tout ce qui concerne les mises à jour ou création de procédures, leur communication, et le contrôle et </a:t>
            </a:r>
            <a:r>
              <a:rPr lang="fr-FR" u="sng" dirty="0" err="1">
                <a:solidFill>
                  <a:srgbClr val="000000"/>
                </a:solidFill>
                <a:latin typeface="Arial" panose="020B0604020202020204" pitchFamily="34" charset="0"/>
              </a:rPr>
              <a:t>reporting</a:t>
            </a:r>
            <a:r>
              <a:rPr lang="fr-FR" u="sng" dirty="0">
                <a:solidFill>
                  <a:srgbClr val="000000"/>
                </a:solidFill>
                <a:latin typeface="Arial" panose="020B0604020202020204" pitchFamily="34" charset="0"/>
              </a:rPr>
              <a:t> associé… </a:t>
            </a:r>
          </a:p>
          <a:p>
            <a:endParaRPr lang="fr-FR" dirty="0">
              <a:solidFill>
                <a:srgbClr val="000000"/>
              </a:solidFill>
              <a:latin typeface="Arial" panose="020B0604020202020204" pitchFamily="34" charset="0"/>
            </a:endParaRPr>
          </a:p>
        </p:txBody>
      </p:sp>
      <p:sp>
        <p:nvSpPr>
          <p:cNvPr id="18" name="Ellipse 17">
            <a:extLst>
              <a:ext uri="{FF2B5EF4-FFF2-40B4-BE49-F238E27FC236}">
                <a16:creationId xmlns:a16="http://schemas.microsoft.com/office/drawing/2014/main" id="{AC7ADBD0-7A22-44F6-BD76-C1EA48CFBCEF}"/>
              </a:ext>
            </a:extLst>
          </p:cNvPr>
          <p:cNvSpPr/>
          <p:nvPr/>
        </p:nvSpPr>
        <p:spPr>
          <a:xfrm>
            <a:off x="55998" y="17871"/>
            <a:ext cx="1569704" cy="1419968"/>
          </a:xfrm>
          <a:prstGeom prst="ellipse">
            <a:avLst/>
          </a:prstGeom>
          <a:solidFill>
            <a:srgbClr val="3B43DB">
              <a:hueOff val="0"/>
              <a:satOff val="0"/>
              <a:lumOff val="0"/>
              <a:alphaOff val="0"/>
            </a:srgbClr>
          </a:solidFill>
          <a:ln w="15875" cap="rnd"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grpSp>
        <p:nvGrpSpPr>
          <p:cNvPr id="17" name="Groupe 16">
            <a:extLst>
              <a:ext uri="{FF2B5EF4-FFF2-40B4-BE49-F238E27FC236}">
                <a16:creationId xmlns:a16="http://schemas.microsoft.com/office/drawing/2014/main" id="{E1CF7529-A1A6-42F6-866B-E0D38651150C}"/>
              </a:ext>
            </a:extLst>
          </p:cNvPr>
          <p:cNvGrpSpPr/>
          <p:nvPr/>
        </p:nvGrpSpPr>
        <p:grpSpPr>
          <a:xfrm>
            <a:off x="48384" y="-3457"/>
            <a:ext cx="1577317" cy="1428775"/>
            <a:chOff x="1928411" y="2719135"/>
            <a:chExt cx="1458809" cy="1417127"/>
          </a:xfrm>
        </p:grpSpPr>
        <p:sp>
          <p:nvSpPr>
            <p:cNvPr id="19" name="Ellipse 18">
              <a:extLst>
                <a:ext uri="{FF2B5EF4-FFF2-40B4-BE49-F238E27FC236}">
                  <a16:creationId xmlns:a16="http://schemas.microsoft.com/office/drawing/2014/main" id="{FE6B216A-1D41-49BF-9043-BC9A618EC51F}"/>
                </a:ext>
              </a:extLst>
            </p:cNvPr>
            <p:cNvSpPr/>
            <p:nvPr/>
          </p:nvSpPr>
          <p:spPr>
            <a:xfrm>
              <a:off x="1928411" y="2719135"/>
              <a:ext cx="1458809" cy="141712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Ellipse 4">
              <a:extLst>
                <a:ext uri="{FF2B5EF4-FFF2-40B4-BE49-F238E27FC236}">
                  <a16:creationId xmlns:a16="http://schemas.microsoft.com/office/drawing/2014/main" id="{E6C2173A-EBC5-46CD-B9A5-04003AEF34DB}"/>
                </a:ext>
              </a:extLst>
            </p:cNvPr>
            <p:cNvSpPr txBox="1"/>
            <p:nvPr/>
          </p:nvSpPr>
          <p:spPr>
            <a:xfrm>
              <a:off x="2142049" y="2926668"/>
              <a:ext cx="1031533" cy="10020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Arial" panose="020B0604020202020204" pitchFamily="34" charset="0"/>
                  <a:cs typeface="Arial" panose="020B0604020202020204" pitchFamily="34" charset="0"/>
                </a:rPr>
                <a:t>6- Un suivi assuré</a:t>
              </a:r>
            </a:p>
          </p:txBody>
        </p:sp>
      </p:grpSp>
    </p:spTree>
    <p:extLst>
      <p:ext uri="{BB962C8B-B14F-4D97-AF65-F5344CB8AC3E}">
        <p14:creationId xmlns:p14="http://schemas.microsoft.com/office/powerpoint/2010/main" val="16267588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Piloter les décisions prises, les actions engagées</a:t>
            </a:r>
          </a:p>
        </p:txBody>
      </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6" name="Rectangle 15">
            <a:extLst>
              <a:ext uri="{FF2B5EF4-FFF2-40B4-BE49-F238E27FC236}">
                <a16:creationId xmlns:a16="http://schemas.microsoft.com/office/drawing/2014/main" id="{FE60337D-B657-4764-93EC-81DEEC1597A6}"/>
              </a:ext>
            </a:extLst>
          </p:cNvPr>
          <p:cNvSpPr/>
          <p:nvPr/>
        </p:nvSpPr>
        <p:spPr>
          <a:xfrm>
            <a:off x="1944414" y="1100854"/>
            <a:ext cx="9864128" cy="3108543"/>
          </a:xfrm>
          <a:prstGeom prst="rect">
            <a:avLst/>
          </a:prstGeom>
        </p:spPr>
        <p:txBody>
          <a:bodyPr wrap="square">
            <a:spAutoFit/>
          </a:bodyPr>
          <a:lstStyle/>
          <a:p>
            <a:endParaRPr lang="fr-FR" sz="1600" dirty="0">
              <a:solidFill>
                <a:srgbClr val="000000"/>
              </a:solidFill>
              <a:latin typeface="Arial" panose="020B0604020202020204" pitchFamily="34" charset="0"/>
            </a:endParaRPr>
          </a:p>
          <a:p>
            <a:endParaRPr lang="fr-FR" dirty="0">
              <a:solidFill>
                <a:srgbClr val="000000"/>
              </a:solidFill>
              <a:latin typeface="Arial" panose="020B0604020202020204" pitchFamily="34" charset="0"/>
            </a:endParaRPr>
          </a:p>
          <a:p>
            <a:r>
              <a:rPr lang="fr-FR" dirty="0">
                <a:solidFill>
                  <a:srgbClr val="000000"/>
                </a:solidFill>
                <a:latin typeface="Arial" panose="020B0604020202020204" pitchFamily="34" charset="0"/>
              </a:rPr>
              <a:t>Par contre, lorsque des décisions remettent en cause des pratiques passées de l’entreprise, profiter des pré job briefings et débriefings vus précédemment pour informer les salariés des actions décidées, les associer à leurs déploiements et leurs améliorations en cas de difficulté. </a:t>
            </a:r>
          </a:p>
          <a:p>
            <a:endParaRPr lang="fr-FR" dirty="0">
              <a:solidFill>
                <a:srgbClr val="000000"/>
              </a:solidFill>
              <a:latin typeface="Arial" panose="020B0604020202020204" pitchFamily="34" charset="0"/>
            </a:endParaRPr>
          </a:p>
          <a:p>
            <a:r>
              <a:rPr lang="fr-FR" dirty="0">
                <a:solidFill>
                  <a:srgbClr val="000000"/>
                </a:solidFill>
                <a:latin typeface="Arial" panose="020B0604020202020204" pitchFamily="34" charset="0"/>
              </a:rPr>
              <a:t>Cette pratique  participe, là encore, à la reconnaissance et au sens déjà évoqués. </a:t>
            </a:r>
          </a:p>
          <a:p>
            <a:endParaRPr lang="fr-FR" b="1" dirty="0">
              <a:solidFill>
                <a:srgbClr val="000000"/>
              </a:solidFill>
              <a:latin typeface="Arial" panose="020B0604020202020204" pitchFamily="34" charset="0"/>
            </a:endParaRPr>
          </a:p>
          <a:p>
            <a:r>
              <a:rPr lang="fr-FR" b="1" dirty="0">
                <a:solidFill>
                  <a:srgbClr val="000000"/>
                </a:solidFill>
                <a:latin typeface="Arial" panose="020B0604020202020204" pitchFamily="34" charset="0"/>
              </a:rPr>
              <a:t>Cette pratique en période de pandémie est donc stratégique…</a:t>
            </a:r>
          </a:p>
          <a:p>
            <a:endParaRPr lang="fr-FR" b="1" i="1" dirty="0">
              <a:solidFill>
                <a:srgbClr val="000000"/>
              </a:solidFill>
              <a:latin typeface="Arial" panose="020B0604020202020204" pitchFamily="34" charset="0"/>
            </a:endParaRPr>
          </a:p>
          <a:p>
            <a:endParaRPr lang="fr-FR" dirty="0">
              <a:solidFill>
                <a:srgbClr val="000000"/>
              </a:solidFill>
              <a:latin typeface="Arial" panose="020B0604020202020204" pitchFamily="34" charset="0"/>
            </a:endParaRPr>
          </a:p>
        </p:txBody>
      </p:sp>
      <p:sp>
        <p:nvSpPr>
          <p:cNvPr id="18" name="Ellipse 17">
            <a:extLst>
              <a:ext uri="{FF2B5EF4-FFF2-40B4-BE49-F238E27FC236}">
                <a16:creationId xmlns:a16="http://schemas.microsoft.com/office/drawing/2014/main" id="{AC7ADBD0-7A22-44F6-BD76-C1EA48CFBCEF}"/>
              </a:ext>
            </a:extLst>
          </p:cNvPr>
          <p:cNvSpPr/>
          <p:nvPr/>
        </p:nvSpPr>
        <p:spPr>
          <a:xfrm>
            <a:off x="55998" y="17871"/>
            <a:ext cx="1569704" cy="1419968"/>
          </a:xfrm>
          <a:prstGeom prst="ellipse">
            <a:avLst/>
          </a:prstGeom>
          <a:solidFill>
            <a:srgbClr val="3B43DB">
              <a:hueOff val="0"/>
              <a:satOff val="0"/>
              <a:lumOff val="0"/>
              <a:alphaOff val="0"/>
            </a:srgbClr>
          </a:solidFill>
          <a:ln w="15875" cap="rnd"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grpSp>
        <p:nvGrpSpPr>
          <p:cNvPr id="17" name="Groupe 16">
            <a:extLst>
              <a:ext uri="{FF2B5EF4-FFF2-40B4-BE49-F238E27FC236}">
                <a16:creationId xmlns:a16="http://schemas.microsoft.com/office/drawing/2014/main" id="{E1CF7529-A1A6-42F6-866B-E0D38651150C}"/>
              </a:ext>
            </a:extLst>
          </p:cNvPr>
          <p:cNvGrpSpPr/>
          <p:nvPr/>
        </p:nvGrpSpPr>
        <p:grpSpPr>
          <a:xfrm>
            <a:off x="48384" y="-3457"/>
            <a:ext cx="1577317" cy="1428775"/>
            <a:chOff x="1928411" y="2719135"/>
            <a:chExt cx="1458809" cy="1417127"/>
          </a:xfrm>
        </p:grpSpPr>
        <p:sp>
          <p:nvSpPr>
            <p:cNvPr id="19" name="Ellipse 18">
              <a:extLst>
                <a:ext uri="{FF2B5EF4-FFF2-40B4-BE49-F238E27FC236}">
                  <a16:creationId xmlns:a16="http://schemas.microsoft.com/office/drawing/2014/main" id="{FE6B216A-1D41-49BF-9043-BC9A618EC51F}"/>
                </a:ext>
              </a:extLst>
            </p:cNvPr>
            <p:cNvSpPr/>
            <p:nvPr/>
          </p:nvSpPr>
          <p:spPr>
            <a:xfrm>
              <a:off x="1928411" y="2719135"/>
              <a:ext cx="1458809" cy="141712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Ellipse 4">
              <a:extLst>
                <a:ext uri="{FF2B5EF4-FFF2-40B4-BE49-F238E27FC236}">
                  <a16:creationId xmlns:a16="http://schemas.microsoft.com/office/drawing/2014/main" id="{E6C2173A-EBC5-46CD-B9A5-04003AEF34DB}"/>
                </a:ext>
              </a:extLst>
            </p:cNvPr>
            <p:cNvSpPr txBox="1"/>
            <p:nvPr/>
          </p:nvSpPr>
          <p:spPr>
            <a:xfrm>
              <a:off x="2142049" y="2926668"/>
              <a:ext cx="1031533" cy="10020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622300">
                <a:lnSpc>
                  <a:spcPct val="90000"/>
                </a:lnSpc>
                <a:spcBef>
                  <a:spcPct val="0"/>
                </a:spcBef>
                <a:spcAft>
                  <a:spcPct val="35000"/>
                </a:spcAft>
              </a:pPr>
              <a:r>
                <a:rPr lang="fr-FR" sz="1400" kern="1200" dirty="0">
                  <a:latin typeface="Arial" panose="020B0604020202020204" pitchFamily="34" charset="0"/>
                  <a:cs typeface="Arial" panose="020B0604020202020204" pitchFamily="34" charset="0"/>
                </a:rPr>
                <a:t>6- </a:t>
              </a:r>
              <a:r>
                <a:rPr lang="fr-FR" sz="1400" dirty="0">
                  <a:latin typeface="Arial" panose="020B0604020202020204" pitchFamily="34" charset="0"/>
                  <a:cs typeface="Arial" panose="020B0604020202020204" pitchFamily="34" charset="0"/>
                </a:rPr>
                <a:t>Un suivi et un pilotage de la situation</a:t>
              </a:r>
              <a:endParaRPr lang="fr-FR" sz="1400" dirty="0"/>
            </a:p>
          </p:txBody>
        </p:sp>
      </p:grpSp>
    </p:spTree>
    <p:extLst>
      <p:ext uri="{BB962C8B-B14F-4D97-AF65-F5344CB8AC3E}">
        <p14:creationId xmlns:p14="http://schemas.microsoft.com/office/powerpoint/2010/main" val="6110066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Et après ? Plan de Reprise des Activités</a:t>
            </a:r>
          </a:p>
        </p:txBody>
      </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6" name="Rectangle 15">
            <a:extLst>
              <a:ext uri="{FF2B5EF4-FFF2-40B4-BE49-F238E27FC236}">
                <a16:creationId xmlns:a16="http://schemas.microsoft.com/office/drawing/2014/main" id="{FE60337D-B657-4764-93EC-81DEEC1597A6}"/>
              </a:ext>
            </a:extLst>
          </p:cNvPr>
          <p:cNvSpPr/>
          <p:nvPr/>
        </p:nvSpPr>
        <p:spPr>
          <a:xfrm>
            <a:off x="1944414" y="1130350"/>
            <a:ext cx="8776138" cy="923330"/>
          </a:xfrm>
          <a:prstGeom prst="rect">
            <a:avLst/>
          </a:prstGeom>
        </p:spPr>
        <p:txBody>
          <a:bodyPr wrap="square">
            <a:spAutoFit/>
          </a:bodyPr>
          <a:lstStyle/>
          <a:p>
            <a:endParaRPr lang="fr-FR" b="1" i="1" dirty="0">
              <a:solidFill>
                <a:srgbClr val="000000"/>
              </a:solidFill>
              <a:latin typeface="Arial" panose="020B0604020202020204" pitchFamily="34" charset="0"/>
            </a:endParaRPr>
          </a:p>
          <a:p>
            <a:pPr marL="342900" indent="-342900">
              <a:buFont typeface="+mj-lt"/>
              <a:buAutoNum type="arabicPeriod" startAt="4"/>
            </a:pPr>
            <a:endParaRPr lang="fr-FR" b="1" i="1" dirty="0">
              <a:solidFill>
                <a:srgbClr val="000000"/>
              </a:solidFill>
              <a:latin typeface="Arial" panose="020B0604020202020204" pitchFamily="34" charset="0"/>
            </a:endParaRPr>
          </a:p>
          <a:p>
            <a:endParaRPr lang="fr-FR" b="1" i="1" dirty="0">
              <a:solidFill>
                <a:srgbClr val="000000"/>
              </a:solidFill>
              <a:latin typeface="Arial" panose="020B0604020202020204" pitchFamily="34" charset="0"/>
            </a:endParaRPr>
          </a:p>
        </p:txBody>
      </p:sp>
      <p:sp>
        <p:nvSpPr>
          <p:cNvPr id="18" name="Ellipse 17">
            <a:extLst>
              <a:ext uri="{FF2B5EF4-FFF2-40B4-BE49-F238E27FC236}">
                <a16:creationId xmlns:a16="http://schemas.microsoft.com/office/drawing/2014/main" id="{AC7ADBD0-7A22-44F6-BD76-C1EA48CFBCEF}"/>
              </a:ext>
            </a:extLst>
          </p:cNvPr>
          <p:cNvSpPr/>
          <p:nvPr/>
        </p:nvSpPr>
        <p:spPr>
          <a:xfrm>
            <a:off x="55998" y="17871"/>
            <a:ext cx="1569704" cy="1419968"/>
          </a:xfrm>
          <a:prstGeom prst="ellipse">
            <a:avLst/>
          </a:prstGeom>
          <a:solidFill>
            <a:srgbClr val="3B43DB">
              <a:hueOff val="0"/>
              <a:satOff val="0"/>
              <a:lumOff val="0"/>
              <a:alphaOff val="0"/>
            </a:srgbClr>
          </a:solidFill>
          <a:ln w="15875" cap="rnd"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grpSp>
        <p:nvGrpSpPr>
          <p:cNvPr id="15" name="Groupe 14">
            <a:extLst>
              <a:ext uri="{FF2B5EF4-FFF2-40B4-BE49-F238E27FC236}">
                <a16:creationId xmlns:a16="http://schemas.microsoft.com/office/drawing/2014/main" id="{EF961EAA-D5B4-4DB3-9A2E-DCF6EC142C7A}"/>
              </a:ext>
            </a:extLst>
          </p:cNvPr>
          <p:cNvGrpSpPr/>
          <p:nvPr/>
        </p:nvGrpSpPr>
        <p:grpSpPr>
          <a:xfrm>
            <a:off x="66508" y="-3149"/>
            <a:ext cx="1558857" cy="1462006"/>
            <a:chOff x="2266910" y="806246"/>
            <a:chExt cx="1558857" cy="1462006"/>
          </a:xfrm>
        </p:grpSpPr>
        <p:sp>
          <p:nvSpPr>
            <p:cNvPr id="25" name="Ellipse 24">
              <a:extLst>
                <a:ext uri="{FF2B5EF4-FFF2-40B4-BE49-F238E27FC236}">
                  <a16:creationId xmlns:a16="http://schemas.microsoft.com/office/drawing/2014/main" id="{06E448B2-52B3-4E06-A9BB-C989B21BB163}"/>
                </a:ext>
              </a:extLst>
            </p:cNvPr>
            <p:cNvSpPr/>
            <p:nvPr/>
          </p:nvSpPr>
          <p:spPr>
            <a:xfrm>
              <a:off x="2266910" y="806246"/>
              <a:ext cx="1558857" cy="146200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Ellipse 4">
              <a:extLst>
                <a:ext uri="{FF2B5EF4-FFF2-40B4-BE49-F238E27FC236}">
                  <a16:creationId xmlns:a16="http://schemas.microsoft.com/office/drawing/2014/main" id="{553E4B11-5CE9-413E-9DCD-2F156DCBA502}"/>
                </a:ext>
              </a:extLst>
            </p:cNvPr>
            <p:cNvSpPr txBox="1"/>
            <p:nvPr/>
          </p:nvSpPr>
          <p:spPr>
            <a:xfrm>
              <a:off x="2495199" y="1020352"/>
              <a:ext cx="1102279" cy="10337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Arial" panose="020B0604020202020204" pitchFamily="34" charset="0"/>
                  <a:cs typeface="Arial" panose="020B0604020202020204" pitchFamily="34" charset="0"/>
                </a:rPr>
                <a:t>7- Des améliorations </a:t>
              </a:r>
              <a:r>
                <a:rPr lang="fr-FR" sz="1400" kern="1200" dirty="0">
                  <a:solidFill>
                    <a:srgbClr val="FFFFFF"/>
                  </a:solidFill>
                  <a:latin typeface="Arial" panose="020B0604020202020204" pitchFamily="34" charset="0"/>
                  <a:ea typeface="+mn-ea"/>
                  <a:cs typeface="Arial" panose="020B0604020202020204" pitchFamily="34" charset="0"/>
                </a:rPr>
                <a:t>apportées</a:t>
              </a:r>
            </a:p>
          </p:txBody>
        </p:sp>
      </p:grpSp>
      <p:sp>
        <p:nvSpPr>
          <p:cNvPr id="8" name="Rectangle 7">
            <a:extLst>
              <a:ext uri="{FF2B5EF4-FFF2-40B4-BE49-F238E27FC236}">
                <a16:creationId xmlns:a16="http://schemas.microsoft.com/office/drawing/2014/main" id="{AAFFA642-EBF7-40C0-8D71-2E315C1F2FE0}"/>
              </a:ext>
            </a:extLst>
          </p:cNvPr>
          <p:cNvSpPr/>
          <p:nvPr/>
        </p:nvSpPr>
        <p:spPr>
          <a:xfrm>
            <a:off x="1471448" y="1110236"/>
            <a:ext cx="10247586" cy="5786199"/>
          </a:xfrm>
          <a:prstGeom prst="rect">
            <a:avLst/>
          </a:prstGeom>
        </p:spPr>
        <p:txBody>
          <a:bodyPr wrap="square">
            <a:spAutoFit/>
          </a:bodyPr>
          <a:lstStyle/>
          <a:p>
            <a:endParaRPr lang="fr-FR" dirty="0">
              <a:solidFill>
                <a:schemeClr val="bg1"/>
              </a:solidFill>
              <a:latin typeface="Arial" panose="020B0604020202020204" pitchFamily="34" charset="0"/>
              <a:cs typeface="Arial" panose="020B0604020202020204" pitchFamily="34" charset="0"/>
            </a:endParaRPr>
          </a:p>
          <a:p>
            <a:r>
              <a:rPr lang="fr-FR" dirty="0">
                <a:solidFill>
                  <a:schemeClr val="bg1"/>
                </a:solidFill>
                <a:latin typeface="Arial" panose="020B0604020202020204" pitchFamily="34" charset="0"/>
                <a:cs typeface="Arial" panose="020B0604020202020204" pitchFamily="34" charset="0"/>
              </a:rPr>
              <a:t>La crise va passer. Il faut anticiper la reprise et réfléchir à un </a:t>
            </a:r>
            <a:r>
              <a:rPr lang="fr-FR" b="1" dirty="0">
                <a:solidFill>
                  <a:schemeClr val="bg1"/>
                </a:solidFill>
                <a:latin typeface="Arial" panose="020B0604020202020204" pitchFamily="34" charset="0"/>
                <a:cs typeface="Arial" panose="020B0604020202020204" pitchFamily="34" charset="0"/>
              </a:rPr>
              <a:t>Plan de Reprise des Activités </a:t>
            </a:r>
            <a:r>
              <a:rPr lang="fr-FR" dirty="0">
                <a:solidFill>
                  <a:schemeClr val="bg1"/>
                </a:solidFill>
                <a:latin typeface="Arial" panose="020B0604020202020204" pitchFamily="34" charset="0"/>
                <a:cs typeface="Arial" panose="020B0604020202020204" pitchFamily="34" charset="0"/>
              </a:rPr>
              <a:t>post coronavirus. </a:t>
            </a:r>
          </a:p>
          <a:p>
            <a:endParaRPr lang="fr-FR" dirty="0">
              <a:solidFill>
                <a:schemeClr val="bg1"/>
              </a:solidFill>
              <a:latin typeface="Arial" panose="020B0604020202020204" pitchFamily="34" charset="0"/>
              <a:cs typeface="Arial" panose="020B0604020202020204" pitchFamily="34" charset="0"/>
            </a:endParaRPr>
          </a:p>
          <a:p>
            <a:r>
              <a:rPr lang="fr-FR" b="1" dirty="0">
                <a:solidFill>
                  <a:schemeClr val="bg1"/>
                </a:solidFill>
                <a:latin typeface="Arial" panose="020B0604020202020204" pitchFamily="34" charset="0"/>
                <a:cs typeface="Arial" panose="020B0604020202020204" pitchFamily="34" charset="0"/>
              </a:rPr>
              <a:t>Voici quelques points clés pour guider la réflexion: (1/3)</a:t>
            </a:r>
          </a:p>
          <a:p>
            <a:pPr marL="342900" indent="-342900">
              <a:buFont typeface="+mj-lt"/>
              <a:buAutoNum type="arabicPeriod"/>
            </a:pPr>
            <a:endParaRPr lang="fr-FR"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fr-FR" dirty="0">
                <a:solidFill>
                  <a:schemeClr val="bg1"/>
                </a:solidFill>
                <a:latin typeface="Arial" panose="020B0604020202020204" pitchFamily="34" charset="0"/>
                <a:cs typeface="Arial" panose="020B0604020202020204" pitchFamily="34" charset="0"/>
              </a:rPr>
              <a:t>Pilotage de la reprise</a:t>
            </a:r>
          </a:p>
          <a:p>
            <a:pPr marL="342900" indent="-342900">
              <a:buFont typeface="+mj-lt"/>
              <a:buAutoNum type="arabicPeriod"/>
            </a:pPr>
            <a:endParaRPr lang="fr-FR" sz="1000" dirty="0">
              <a:solidFill>
                <a:schemeClr val="bg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fr-FR" dirty="0">
                <a:solidFill>
                  <a:schemeClr val="bg1"/>
                </a:solidFill>
                <a:latin typeface="Arial" panose="020B0604020202020204" pitchFamily="34" charset="0"/>
                <a:cs typeface="Arial" panose="020B0604020202020204" pitchFamily="34" charset="0"/>
              </a:rPr>
              <a:t> Maintien de la cellule de crise sur le territoire concerné ainsi qu’aux différents niveaux (mode dégradé si nécessaire)</a:t>
            </a:r>
          </a:p>
          <a:p>
            <a:pPr marL="285750" indent="-285750">
              <a:buFont typeface="Wingdings" panose="05000000000000000000" pitchFamily="2" charset="2"/>
              <a:buChar char="§"/>
            </a:pPr>
            <a:r>
              <a:rPr lang="fr-FR" dirty="0">
                <a:solidFill>
                  <a:schemeClr val="bg1"/>
                </a:solidFill>
                <a:latin typeface="Arial" panose="020B0604020202020204" pitchFamily="34" charset="0"/>
                <a:cs typeface="Arial" panose="020B0604020202020204" pitchFamily="34" charset="0"/>
              </a:rPr>
              <a:t>Mise en place d’une cellule de pilotage de la reprise d’activités et d’un </a:t>
            </a:r>
            <a:r>
              <a:rPr lang="fr-FR" dirty="0" err="1">
                <a:solidFill>
                  <a:schemeClr val="bg1"/>
                </a:solidFill>
                <a:latin typeface="Arial" panose="020B0604020202020204" pitchFamily="34" charset="0"/>
                <a:cs typeface="Arial" panose="020B0604020202020204" pitchFamily="34" charset="0"/>
              </a:rPr>
              <a:t>reporting</a:t>
            </a:r>
            <a:r>
              <a:rPr lang="fr-FR" dirty="0">
                <a:solidFill>
                  <a:schemeClr val="bg1"/>
                </a:solidFill>
                <a:latin typeface="Arial" panose="020B0604020202020204" pitchFamily="34" charset="0"/>
                <a:cs typeface="Arial" panose="020B0604020202020204" pitchFamily="34" charset="0"/>
              </a:rPr>
              <a:t> </a:t>
            </a:r>
            <a:r>
              <a:rPr lang="fr-FR" dirty="0" err="1">
                <a:solidFill>
                  <a:schemeClr val="bg1"/>
                </a:solidFill>
                <a:latin typeface="Arial" panose="020B0604020202020204" pitchFamily="34" charset="0"/>
                <a:cs typeface="Arial" panose="020B0604020202020204" pitchFamily="34" charset="0"/>
              </a:rPr>
              <a:t>ad’hoc</a:t>
            </a:r>
            <a:r>
              <a:rPr lang="fr-FR" dirty="0">
                <a:solidFill>
                  <a:schemeClr val="bg1"/>
                </a:solidFill>
                <a:latin typeface="Arial" panose="020B0604020202020204" pitchFamily="34" charset="0"/>
                <a:cs typeface="Arial" panose="020B0604020202020204" pitchFamily="34" charset="0"/>
              </a:rPr>
              <a:t> permettant le pilotage de cette reprise</a:t>
            </a:r>
          </a:p>
          <a:p>
            <a:pPr marL="342900" indent="-342900">
              <a:buFont typeface="+mj-lt"/>
              <a:buAutoNum type="arabicPeriod"/>
            </a:pPr>
            <a:endParaRPr lang="fr-FR"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startAt="2"/>
            </a:pPr>
            <a:r>
              <a:rPr lang="fr-FR" dirty="0">
                <a:solidFill>
                  <a:schemeClr val="bg1"/>
                </a:solidFill>
                <a:latin typeface="Arial" panose="020B0604020202020204" pitchFamily="34" charset="0"/>
                <a:cs typeface="Arial" panose="020B0604020202020204" pitchFamily="34" charset="0"/>
              </a:rPr>
              <a:t>Evaluation de la situation</a:t>
            </a:r>
          </a:p>
          <a:p>
            <a:pPr marL="342900" indent="-342900">
              <a:buFont typeface="+mj-lt"/>
              <a:buAutoNum type="arabicPeriod" startAt="2"/>
            </a:pPr>
            <a:endParaRPr lang="fr-FR" sz="1000"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fr-FR" dirty="0">
                <a:solidFill>
                  <a:schemeClr val="bg1"/>
                </a:solidFill>
                <a:latin typeface="Arial" panose="020B0604020202020204" pitchFamily="34" charset="0"/>
                <a:cs typeface="Arial" panose="020B0604020202020204" pitchFamily="34" charset="0"/>
              </a:rPr>
              <a:t>Etablir un bilan sanitaire concernant les différents sites et entités</a:t>
            </a:r>
          </a:p>
          <a:p>
            <a:pPr marL="342900" indent="-342900">
              <a:buFont typeface="Wingdings" panose="05000000000000000000" pitchFamily="2" charset="2"/>
              <a:buChar char="§"/>
            </a:pPr>
            <a:r>
              <a:rPr lang="fr-FR" dirty="0">
                <a:solidFill>
                  <a:schemeClr val="bg1"/>
                </a:solidFill>
                <a:latin typeface="Arial" panose="020B0604020202020204" pitchFamily="34" charset="0"/>
                <a:cs typeface="Arial" panose="020B0604020202020204" pitchFamily="34" charset="0"/>
              </a:rPr>
              <a:t>Maintenir une structure de veille sanitaire</a:t>
            </a:r>
          </a:p>
          <a:p>
            <a:pPr marL="342900" indent="-342900">
              <a:buFont typeface="Wingdings" panose="05000000000000000000" pitchFamily="2" charset="2"/>
              <a:buChar char="§"/>
            </a:pPr>
            <a:r>
              <a:rPr lang="fr-FR" dirty="0">
                <a:solidFill>
                  <a:schemeClr val="bg1"/>
                </a:solidFill>
                <a:latin typeface="Arial" panose="020B0604020202020204" pitchFamily="34" charset="0"/>
                <a:cs typeface="Arial" panose="020B0604020202020204" pitchFamily="34" charset="0"/>
              </a:rPr>
              <a:t>Identification des mesures à maintenir en fonction du risque d’occurrence d’une nouvelle vague épidémique ou pandémique</a:t>
            </a:r>
          </a:p>
          <a:p>
            <a:pPr marL="342900" indent="-342900">
              <a:buFont typeface="Wingdings" panose="05000000000000000000" pitchFamily="2" charset="2"/>
              <a:buChar char="§"/>
            </a:pPr>
            <a:r>
              <a:rPr lang="fr-FR" dirty="0">
                <a:solidFill>
                  <a:schemeClr val="bg1"/>
                </a:solidFill>
                <a:latin typeface="Arial" panose="020B0604020202020204" pitchFamily="34" charset="0"/>
                <a:cs typeface="Arial" panose="020B0604020202020204" pitchFamily="34" charset="0"/>
              </a:rPr>
              <a:t>Etablir un bilan des salariés disponibles pour la reprise d’activités</a:t>
            </a:r>
          </a:p>
          <a:p>
            <a:pPr marL="342900" indent="-342900">
              <a:buFont typeface="Wingdings" panose="05000000000000000000" pitchFamily="2" charset="2"/>
              <a:buChar char="§"/>
            </a:pPr>
            <a:r>
              <a:rPr lang="fr-FR" dirty="0">
                <a:solidFill>
                  <a:schemeClr val="bg1"/>
                </a:solidFill>
                <a:latin typeface="Arial" panose="020B0604020202020204" pitchFamily="34" charset="0"/>
                <a:cs typeface="Arial" panose="020B0604020202020204" pitchFamily="34" charset="0"/>
              </a:rPr>
              <a:t>Etablir un bilan des activités maintenues lors de la mise en œuvre du PCA </a:t>
            </a:r>
          </a:p>
        </p:txBody>
      </p:sp>
    </p:spTree>
    <p:extLst>
      <p:ext uri="{BB962C8B-B14F-4D97-AF65-F5344CB8AC3E}">
        <p14:creationId xmlns:p14="http://schemas.microsoft.com/office/powerpoint/2010/main" val="4108475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Chacun est acteur de sa santé et de celle des autres</a:t>
            </a:r>
          </a:p>
        </p:txBody>
      </p:sp>
      <p:grpSp>
        <p:nvGrpSpPr>
          <p:cNvPr id="11" name="Groupe 10">
            <a:extLst>
              <a:ext uri="{FF2B5EF4-FFF2-40B4-BE49-F238E27FC236}">
                <a16:creationId xmlns:a16="http://schemas.microsoft.com/office/drawing/2014/main" id="{4A6CB5E2-872B-4F0B-8572-06F76F9374A7}"/>
              </a:ext>
            </a:extLst>
          </p:cNvPr>
          <p:cNvGrpSpPr/>
          <p:nvPr/>
        </p:nvGrpSpPr>
        <p:grpSpPr>
          <a:xfrm>
            <a:off x="129979" y="0"/>
            <a:ext cx="1513490" cy="1506660"/>
            <a:chOff x="4075473" y="-76114"/>
            <a:chExt cx="1513490" cy="1506660"/>
          </a:xfrm>
        </p:grpSpPr>
        <p:sp>
          <p:nvSpPr>
            <p:cNvPr id="12" name="Ellipse 11">
              <a:extLst>
                <a:ext uri="{FF2B5EF4-FFF2-40B4-BE49-F238E27FC236}">
                  <a16:creationId xmlns:a16="http://schemas.microsoft.com/office/drawing/2014/main" id="{7060FD75-41A2-41C2-AA30-165D259571AF}"/>
                </a:ext>
              </a:extLst>
            </p:cNvPr>
            <p:cNvSpPr/>
            <p:nvPr/>
          </p:nvSpPr>
          <p:spPr>
            <a:xfrm>
              <a:off x="4075473" y="-76114"/>
              <a:ext cx="1513490" cy="150666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Ellipse 4">
              <a:extLst>
                <a:ext uri="{FF2B5EF4-FFF2-40B4-BE49-F238E27FC236}">
                  <a16:creationId xmlns:a16="http://schemas.microsoft.com/office/drawing/2014/main" id="{6B4482A9-506B-4175-A7C5-2CD590735612}"/>
                </a:ext>
              </a:extLst>
            </p:cNvPr>
            <p:cNvSpPr txBox="1"/>
            <p:nvPr/>
          </p:nvSpPr>
          <p:spPr>
            <a:xfrm>
              <a:off x="4297118" y="144531"/>
              <a:ext cx="1070200" cy="10653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fr-FR"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 Des salariés-citoyens exposés à la pandémie</a:t>
              </a:r>
            </a:p>
          </p:txBody>
        </p:sp>
      </p:gr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5" name="Rectangle 4">
            <a:extLst>
              <a:ext uri="{FF2B5EF4-FFF2-40B4-BE49-F238E27FC236}">
                <a16:creationId xmlns:a16="http://schemas.microsoft.com/office/drawing/2014/main" id="{01A7B4C0-A8F6-4E64-964D-FAA61E6D5D27}"/>
              </a:ext>
            </a:extLst>
          </p:cNvPr>
          <p:cNvSpPr/>
          <p:nvPr/>
        </p:nvSpPr>
        <p:spPr>
          <a:xfrm>
            <a:off x="1421824" y="1095683"/>
            <a:ext cx="10423335" cy="5355312"/>
          </a:xfrm>
          <a:prstGeom prst="rect">
            <a:avLst/>
          </a:prstGeom>
        </p:spPr>
        <p:txBody>
          <a:bodyPr wrap="square">
            <a:spAutoFit/>
          </a:bodyPr>
          <a:lstStyle/>
          <a:p>
            <a:pPr marL="342900" indent="-342900">
              <a:buAutoNum type="arabicPeriod"/>
              <a:defRPr/>
            </a:pPr>
            <a:r>
              <a:rPr lang="fr-FR" b="1" i="1" dirty="0">
                <a:solidFill>
                  <a:srgbClr val="000000"/>
                </a:solidFill>
                <a:latin typeface="Arial" panose="020B0604020202020204" pitchFamily="34" charset="0"/>
              </a:rPr>
              <a:t>Le Covid19, c’est quoi? (3/3)</a:t>
            </a:r>
          </a:p>
          <a:p>
            <a:pPr marL="342900" indent="-342900">
              <a:buAutoNum type="arabicPeriod"/>
              <a:defRPr/>
            </a:pPr>
            <a:endParaRPr lang="fr-FR" dirty="0">
              <a:solidFill>
                <a:srgbClr val="000000"/>
              </a:solidFill>
              <a:latin typeface="Arial" panose="020B0604020202020204" pitchFamily="34" charset="0"/>
            </a:endParaRPr>
          </a:p>
          <a:p>
            <a:r>
              <a:rPr lang="fr-FR" dirty="0">
                <a:solidFill>
                  <a:srgbClr val="000000"/>
                </a:solidFill>
                <a:latin typeface="Arial" panose="020B0604020202020204" pitchFamily="34" charset="0"/>
                <a:cs typeface="Arial" panose="020B0604020202020204" pitchFamily="34" charset="0"/>
              </a:rPr>
              <a:t>		</a:t>
            </a:r>
            <a:r>
              <a:rPr lang="fr-FR" b="1" dirty="0">
                <a:solidFill>
                  <a:srgbClr val="000000"/>
                </a:solidFill>
                <a:latin typeface="Arial" panose="020B0604020202020204" pitchFamily="34" charset="0"/>
                <a:cs typeface="Arial" panose="020B0604020202020204" pitchFamily="34" charset="0"/>
              </a:rPr>
              <a:t>Quels sont les signes ?</a:t>
            </a:r>
          </a:p>
          <a:p>
            <a:endParaRPr kumimoji="0" lang="fr-FR"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endParaRPr lang="fr-FR" b="1" dirty="0">
              <a:solidFill>
                <a:srgbClr val="000000"/>
              </a:solidFill>
              <a:latin typeface="Arial" panose="020B0604020202020204" pitchFamily="34" charset="0"/>
              <a:cs typeface="Arial" panose="020B0604020202020204" pitchFamily="34" charset="0"/>
            </a:endParaRPr>
          </a:p>
          <a:p>
            <a:endParaRPr kumimoji="0" lang="fr-FR"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endParaRPr lang="fr-FR" b="1" dirty="0">
              <a:solidFill>
                <a:srgbClr val="000000"/>
              </a:solidFill>
              <a:latin typeface="Arial" panose="020B0604020202020204" pitchFamily="34" charset="0"/>
              <a:cs typeface="Arial" panose="020B0604020202020204" pitchFamily="34" charset="0"/>
            </a:endParaRPr>
          </a:p>
          <a:p>
            <a:endParaRPr kumimoji="0" lang="fr-FR"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endParaRPr lang="fr-FR" b="1" dirty="0">
              <a:solidFill>
                <a:srgbClr val="000000"/>
              </a:solidFill>
              <a:latin typeface="Arial" panose="020B0604020202020204" pitchFamily="34" charset="0"/>
              <a:cs typeface="Arial" panose="020B0604020202020204" pitchFamily="34" charset="0"/>
            </a:endParaRPr>
          </a:p>
          <a:p>
            <a:endParaRPr kumimoji="0" lang="fr-FR"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endParaRPr lang="fr-FR" b="1" dirty="0">
              <a:solidFill>
                <a:srgbClr val="000000"/>
              </a:solidFill>
              <a:latin typeface="Arial" panose="020B0604020202020204" pitchFamily="34" charset="0"/>
              <a:cs typeface="Arial" panose="020B0604020202020204" pitchFamily="34" charset="0"/>
            </a:endParaRPr>
          </a:p>
          <a:p>
            <a:endParaRPr kumimoji="0" lang="fr-FR"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endParaRPr lang="fr-FR" b="1" dirty="0">
              <a:solidFill>
                <a:srgbClr val="000000"/>
              </a:solidFill>
              <a:latin typeface="Arial" panose="020B0604020202020204" pitchFamily="34" charset="0"/>
              <a:cs typeface="Arial" panose="020B0604020202020204" pitchFamily="34" charset="0"/>
            </a:endParaRPr>
          </a:p>
          <a:p>
            <a:endParaRPr kumimoji="0" lang="fr-FR"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endParaRPr lang="fr-FR" b="1" dirty="0">
              <a:solidFill>
                <a:srgbClr val="000000"/>
              </a:solidFill>
              <a:latin typeface="Arial" panose="020B0604020202020204" pitchFamily="34" charset="0"/>
              <a:cs typeface="Arial" panose="020B0604020202020204" pitchFamily="34" charset="0"/>
            </a:endParaRPr>
          </a:p>
          <a:p>
            <a:endParaRPr kumimoji="0" lang="fr-FR"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endParaRPr lang="fr-FR" b="1" dirty="0">
              <a:solidFill>
                <a:srgbClr val="000000"/>
              </a:solidFill>
              <a:latin typeface="Arial" panose="020B0604020202020204" pitchFamily="34" charset="0"/>
              <a:cs typeface="Arial" panose="020B0604020202020204" pitchFamily="34" charset="0"/>
            </a:endParaRPr>
          </a:p>
          <a:p>
            <a:endParaRPr kumimoji="0" lang="fr-FR"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r>
              <a:rPr lang="fr-FR" b="1" dirty="0">
                <a:solidFill>
                  <a:srgbClr val="000000"/>
                </a:solidFill>
                <a:latin typeface="Arial" panose="020B0604020202020204" pitchFamily="34" charset="0"/>
                <a:cs typeface="Arial" panose="020B0604020202020204" pitchFamily="34" charset="0"/>
              </a:rPr>
              <a:t>A ces signes est communément rajoutée la perte de gout et d’odorat subite.</a:t>
            </a:r>
            <a:endParaRPr kumimoji="0" lang="fr-FR"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5" name="Image 14">
            <a:extLst>
              <a:ext uri="{FF2B5EF4-FFF2-40B4-BE49-F238E27FC236}">
                <a16:creationId xmlns:a16="http://schemas.microsoft.com/office/drawing/2014/main" id="{188DCF77-B7BC-4780-8567-2908163DD0BD}"/>
              </a:ext>
            </a:extLst>
          </p:cNvPr>
          <p:cNvPicPr/>
          <p:nvPr/>
        </p:nvPicPr>
        <p:blipFill rotWithShape="1">
          <a:blip r:embed="rId6" cstate="print">
            <a:extLst>
              <a:ext uri="{28A0092B-C50C-407E-A947-70E740481C1C}">
                <a14:useLocalDpi xmlns:a14="http://schemas.microsoft.com/office/drawing/2010/main" val="0"/>
              </a:ext>
            </a:extLst>
          </a:blip>
          <a:srcRect/>
          <a:stretch/>
        </p:blipFill>
        <p:spPr bwMode="auto">
          <a:xfrm>
            <a:off x="1824510" y="1709907"/>
            <a:ext cx="1056005" cy="1057275"/>
          </a:xfrm>
          <a:prstGeom prst="rect">
            <a:avLst/>
          </a:prstGeom>
          <a:noFill/>
          <a:ln>
            <a:noFill/>
          </a:ln>
          <a:extLst>
            <a:ext uri="{53640926-AAD7-44D8-BBD7-CCE9431645EC}">
              <a14:shadowObscured xmlns:a14="http://schemas.microsoft.com/office/drawing/2010/main"/>
            </a:ext>
          </a:extLst>
        </p:spPr>
      </p:pic>
      <p:pic>
        <p:nvPicPr>
          <p:cNvPr id="3" name="Image 2" descr="Une image contenant texte&#10;&#10;Description générée automatiquement">
            <a:extLst>
              <a:ext uri="{FF2B5EF4-FFF2-40B4-BE49-F238E27FC236}">
                <a16:creationId xmlns:a16="http://schemas.microsoft.com/office/drawing/2014/main" id="{678D86D3-86DA-4DA4-96CB-A8B32528F5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83201" y="2151026"/>
            <a:ext cx="5240287" cy="3828396"/>
          </a:xfrm>
          <a:prstGeom prst="rect">
            <a:avLst/>
          </a:prstGeom>
        </p:spPr>
      </p:pic>
    </p:spTree>
    <p:extLst>
      <p:ext uri="{BB962C8B-B14F-4D97-AF65-F5344CB8AC3E}">
        <p14:creationId xmlns:p14="http://schemas.microsoft.com/office/powerpoint/2010/main" val="13651073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Et après ? Plan de reprise des activités</a:t>
            </a:r>
          </a:p>
        </p:txBody>
      </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6" name="Rectangle 15">
            <a:extLst>
              <a:ext uri="{FF2B5EF4-FFF2-40B4-BE49-F238E27FC236}">
                <a16:creationId xmlns:a16="http://schemas.microsoft.com/office/drawing/2014/main" id="{FE60337D-B657-4764-93EC-81DEEC1597A6}"/>
              </a:ext>
            </a:extLst>
          </p:cNvPr>
          <p:cNvSpPr/>
          <p:nvPr/>
        </p:nvSpPr>
        <p:spPr>
          <a:xfrm>
            <a:off x="1944414" y="1130350"/>
            <a:ext cx="8776138" cy="923330"/>
          </a:xfrm>
          <a:prstGeom prst="rect">
            <a:avLst/>
          </a:prstGeom>
        </p:spPr>
        <p:txBody>
          <a:bodyPr wrap="square">
            <a:spAutoFit/>
          </a:bodyPr>
          <a:lstStyle/>
          <a:p>
            <a:endParaRPr lang="fr-FR" b="1" i="1" dirty="0">
              <a:solidFill>
                <a:srgbClr val="000000"/>
              </a:solidFill>
              <a:latin typeface="Arial" panose="020B0604020202020204" pitchFamily="34" charset="0"/>
            </a:endParaRPr>
          </a:p>
          <a:p>
            <a:pPr marL="342900" indent="-342900">
              <a:buFont typeface="+mj-lt"/>
              <a:buAutoNum type="arabicPeriod" startAt="4"/>
            </a:pPr>
            <a:endParaRPr lang="fr-FR" b="1" i="1" dirty="0">
              <a:solidFill>
                <a:srgbClr val="000000"/>
              </a:solidFill>
              <a:latin typeface="Arial" panose="020B0604020202020204" pitchFamily="34" charset="0"/>
            </a:endParaRPr>
          </a:p>
          <a:p>
            <a:endParaRPr lang="fr-FR" b="1" i="1" dirty="0">
              <a:solidFill>
                <a:srgbClr val="000000"/>
              </a:solidFill>
              <a:latin typeface="Arial" panose="020B0604020202020204" pitchFamily="34" charset="0"/>
            </a:endParaRPr>
          </a:p>
        </p:txBody>
      </p:sp>
      <p:sp>
        <p:nvSpPr>
          <p:cNvPr id="18" name="Ellipse 17">
            <a:extLst>
              <a:ext uri="{FF2B5EF4-FFF2-40B4-BE49-F238E27FC236}">
                <a16:creationId xmlns:a16="http://schemas.microsoft.com/office/drawing/2014/main" id="{AC7ADBD0-7A22-44F6-BD76-C1EA48CFBCEF}"/>
              </a:ext>
            </a:extLst>
          </p:cNvPr>
          <p:cNvSpPr/>
          <p:nvPr/>
        </p:nvSpPr>
        <p:spPr>
          <a:xfrm>
            <a:off x="55998" y="17871"/>
            <a:ext cx="1569704" cy="1419968"/>
          </a:xfrm>
          <a:prstGeom prst="ellipse">
            <a:avLst/>
          </a:prstGeom>
          <a:solidFill>
            <a:srgbClr val="3B43DB">
              <a:hueOff val="0"/>
              <a:satOff val="0"/>
              <a:lumOff val="0"/>
              <a:alphaOff val="0"/>
            </a:srgbClr>
          </a:solidFill>
          <a:ln w="15875" cap="rnd"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grpSp>
        <p:nvGrpSpPr>
          <p:cNvPr id="15" name="Groupe 14">
            <a:extLst>
              <a:ext uri="{FF2B5EF4-FFF2-40B4-BE49-F238E27FC236}">
                <a16:creationId xmlns:a16="http://schemas.microsoft.com/office/drawing/2014/main" id="{EF961EAA-D5B4-4DB3-9A2E-DCF6EC142C7A}"/>
              </a:ext>
            </a:extLst>
          </p:cNvPr>
          <p:cNvGrpSpPr/>
          <p:nvPr/>
        </p:nvGrpSpPr>
        <p:grpSpPr>
          <a:xfrm>
            <a:off x="66508" y="-3149"/>
            <a:ext cx="1558857" cy="1462006"/>
            <a:chOff x="2266910" y="806246"/>
            <a:chExt cx="1558857" cy="1462006"/>
          </a:xfrm>
        </p:grpSpPr>
        <p:sp>
          <p:nvSpPr>
            <p:cNvPr id="25" name="Ellipse 24">
              <a:extLst>
                <a:ext uri="{FF2B5EF4-FFF2-40B4-BE49-F238E27FC236}">
                  <a16:creationId xmlns:a16="http://schemas.microsoft.com/office/drawing/2014/main" id="{06E448B2-52B3-4E06-A9BB-C989B21BB163}"/>
                </a:ext>
              </a:extLst>
            </p:cNvPr>
            <p:cNvSpPr/>
            <p:nvPr/>
          </p:nvSpPr>
          <p:spPr>
            <a:xfrm>
              <a:off x="2266910" y="806246"/>
              <a:ext cx="1558857" cy="146200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Ellipse 4">
              <a:extLst>
                <a:ext uri="{FF2B5EF4-FFF2-40B4-BE49-F238E27FC236}">
                  <a16:creationId xmlns:a16="http://schemas.microsoft.com/office/drawing/2014/main" id="{553E4B11-5CE9-413E-9DCD-2F156DCBA502}"/>
                </a:ext>
              </a:extLst>
            </p:cNvPr>
            <p:cNvSpPr txBox="1"/>
            <p:nvPr/>
          </p:nvSpPr>
          <p:spPr>
            <a:xfrm>
              <a:off x="2495199" y="1020352"/>
              <a:ext cx="1102279" cy="10337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Arial" panose="020B0604020202020204" pitchFamily="34" charset="0"/>
                  <a:cs typeface="Arial" panose="020B0604020202020204" pitchFamily="34" charset="0"/>
                </a:rPr>
                <a:t>7- Des améliorations </a:t>
              </a:r>
              <a:r>
                <a:rPr lang="fr-FR" sz="1400" kern="1200" dirty="0">
                  <a:solidFill>
                    <a:srgbClr val="FFFFFF"/>
                  </a:solidFill>
                  <a:latin typeface="Arial" panose="020B0604020202020204" pitchFamily="34" charset="0"/>
                  <a:ea typeface="+mn-ea"/>
                  <a:cs typeface="Arial" panose="020B0604020202020204" pitchFamily="34" charset="0"/>
                </a:rPr>
                <a:t>apportées</a:t>
              </a:r>
            </a:p>
          </p:txBody>
        </p:sp>
      </p:grpSp>
      <p:sp>
        <p:nvSpPr>
          <p:cNvPr id="8" name="Rectangle 7">
            <a:extLst>
              <a:ext uri="{FF2B5EF4-FFF2-40B4-BE49-F238E27FC236}">
                <a16:creationId xmlns:a16="http://schemas.microsoft.com/office/drawing/2014/main" id="{AAFFA642-EBF7-40C0-8D71-2E315C1F2FE0}"/>
              </a:ext>
            </a:extLst>
          </p:cNvPr>
          <p:cNvSpPr/>
          <p:nvPr/>
        </p:nvSpPr>
        <p:spPr>
          <a:xfrm>
            <a:off x="1471448" y="1110236"/>
            <a:ext cx="10247586" cy="4924425"/>
          </a:xfrm>
          <a:prstGeom prst="rect">
            <a:avLst/>
          </a:prstGeom>
        </p:spPr>
        <p:txBody>
          <a:bodyPr wrap="square">
            <a:spAutoFit/>
          </a:bodyPr>
          <a:lstStyle/>
          <a:p>
            <a:endParaRPr lang="fr-FR" dirty="0">
              <a:solidFill>
                <a:schemeClr val="bg1"/>
              </a:solidFill>
              <a:latin typeface="Arial" panose="020B0604020202020204" pitchFamily="34" charset="0"/>
              <a:cs typeface="Arial" panose="020B0604020202020204" pitchFamily="34" charset="0"/>
            </a:endParaRPr>
          </a:p>
          <a:p>
            <a:r>
              <a:rPr lang="fr-FR" dirty="0">
                <a:solidFill>
                  <a:schemeClr val="bg1"/>
                </a:solidFill>
                <a:latin typeface="Arial" panose="020B0604020202020204" pitchFamily="34" charset="0"/>
                <a:cs typeface="Arial" panose="020B0604020202020204" pitchFamily="34" charset="0"/>
              </a:rPr>
              <a:t>La crise va passer. Il faut anticiper la reprise et réfléchir à un </a:t>
            </a:r>
            <a:r>
              <a:rPr lang="fr-FR" b="1" dirty="0">
                <a:solidFill>
                  <a:schemeClr val="bg1"/>
                </a:solidFill>
                <a:latin typeface="Arial" panose="020B0604020202020204" pitchFamily="34" charset="0"/>
                <a:cs typeface="Arial" panose="020B0604020202020204" pitchFamily="34" charset="0"/>
              </a:rPr>
              <a:t>Plan de Reprise des Activités </a:t>
            </a:r>
            <a:r>
              <a:rPr lang="fr-FR" dirty="0">
                <a:solidFill>
                  <a:schemeClr val="bg1"/>
                </a:solidFill>
                <a:latin typeface="Arial" panose="020B0604020202020204" pitchFamily="34" charset="0"/>
                <a:cs typeface="Arial" panose="020B0604020202020204" pitchFamily="34" charset="0"/>
              </a:rPr>
              <a:t>post coronavirus. </a:t>
            </a:r>
          </a:p>
          <a:p>
            <a:endParaRPr lang="fr-FR" dirty="0">
              <a:solidFill>
                <a:schemeClr val="bg1"/>
              </a:solidFill>
              <a:latin typeface="Arial" panose="020B0604020202020204" pitchFamily="34" charset="0"/>
              <a:cs typeface="Arial" panose="020B0604020202020204" pitchFamily="34" charset="0"/>
            </a:endParaRPr>
          </a:p>
          <a:p>
            <a:r>
              <a:rPr lang="fr-FR" b="1" dirty="0">
                <a:solidFill>
                  <a:schemeClr val="bg1"/>
                </a:solidFill>
                <a:latin typeface="Arial" panose="020B0604020202020204" pitchFamily="34" charset="0"/>
                <a:cs typeface="Arial" panose="020B0604020202020204" pitchFamily="34" charset="0"/>
              </a:rPr>
              <a:t>Voici quelques points clés pour guider la réflexion: (2/3)</a:t>
            </a:r>
          </a:p>
          <a:p>
            <a:endParaRPr lang="fr-FR" sz="800"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startAt="3"/>
            </a:pPr>
            <a:r>
              <a:rPr lang="fr-FR" dirty="0">
                <a:solidFill>
                  <a:schemeClr val="bg1"/>
                </a:solidFill>
                <a:latin typeface="Arial" panose="020B0604020202020204" pitchFamily="34" charset="0"/>
                <a:cs typeface="Arial" panose="020B0604020202020204" pitchFamily="34" charset="0"/>
              </a:rPr>
              <a:t>Reprise d’activités</a:t>
            </a:r>
          </a:p>
          <a:p>
            <a:pPr marL="342900" indent="-342900">
              <a:buFont typeface="Wingdings" panose="05000000000000000000" pitchFamily="2" charset="2"/>
              <a:buChar char="§"/>
            </a:pPr>
            <a:endParaRPr lang="fr-FR" sz="1000"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fr-FR" dirty="0">
                <a:solidFill>
                  <a:schemeClr val="bg1"/>
                </a:solidFill>
                <a:latin typeface="Arial" panose="020B0604020202020204" pitchFamily="34" charset="0"/>
                <a:cs typeface="Arial" panose="020B0604020202020204" pitchFamily="34" charset="0"/>
              </a:rPr>
              <a:t>Adaptation des procédures permettant la reprise de l’activité, lien avec les activités ayant relevées du PCA et les procédures temporaires mises en œuvre,</a:t>
            </a:r>
          </a:p>
          <a:p>
            <a:pPr marL="342900" indent="-342900">
              <a:buFont typeface="Wingdings" panose="05000000000000000000" pitchFamily="2" charset="2"/>
              <a:buChar char="§"/>
            </a:pPr>
            <a:r>
              <a:rPr lang="fr-FR" dirty="0">
                <a:solidFill>
                  <a:schemeClr val="bg1"/>
                </a:solidFill>
                <a:latin typeface="Arial" panose="020B0604020202020204" pitchFamily="34" charset="0"/>
                <a:cs typeface="Arial" panose="020B0604020202020204" pitchFamily="34" charset="0"/>
              </a:rPr>
              <a:t>Priorisation des activités opérationnelles, logistiques et fonctionnelles à redémarrer en priorité</a:t>
            </a:r>
          </a:p>
          <a:p>
            <a:pPr marL="342900" indent="-342900">
              <a:buFont typeface="Wingdings" panose="05000000000000000000" pitchFamily="2" charset="2"/>
              <a:buChar char="§"/>
            </a:pPr>
            <a:r>
              <a:rPr lang="fr-FR" dirty="0">
                <a:solidFill>
                  <a:schemeClr val="bg1"/>
                </a:solidFill>
                <a:latin typeface="Arial" panose="020B0604020202020204" pitchFamily="34" charset="0"/>
                <a:cs typeface="Arial" panose="020B0604020202020204" pitchFamily="34" charset="0"/>
              </a:rPr>
              <a:t>Organisation de la reprise d’activités - Définition et mise en œuvre des conditions de réouverture des sites industriels et tertiaires, et de la reprise des activités de service</a:t>
            </a:r>
          </a:p>
          <a:p>
            <a:pPr marL="342900" indent="-342900">
              <a:buFont typeface="Wingdings" panose="05000000000000000000" pitchFamily="2" charset="2"/>
              <a:buChar char="§"/>
            </a:pPr>
            <a:r>
              <a:rPr lang="fr-FR" dirty="0">
                <a:solidFill>
                  <a:schemeClr val="bg1"/>
                </a:solidFill>
                <a:latin typeface="Arial" panose="020B0604020202020204" pitchFamily="34" charset="0"/>
                <a:cs typeface="Arial" panose="020B0604020202020204" pitchFamily="34" charset="0"/>
              </a:rPr>
              <a:t>Surveillance de l’état sanitaire des collaborateurs et sous-traitants, focus sur les RPS après la période de confinement</a:t>
            </a:r>
          </a:p>
          <a:p>
            <a:pPr marL="342900" indent="-342900">
              <a:buFont typeface="Wingdings" panose="05000000000000000000" pitchFamily="2" charset="2"/>
              <a:buChar char="§"/>
            </a:pPr>
            <a:r>
              <a:rPr lang="fr-FR" dirty="0">
                <a:solidFill>
                  <a:schemeClr val="bg1"/>
                </a:solidFill>
                <a:latin typeface="Arial" panose="020B0604020202020204" pitchFamily="34" charset="0"/>
                <a:cs typeface="Arial" panose="020B0604020202020204" pitchFamily="34" charset="0"/>
              </a:rPr>
              <a:t>Anticipation d’une reprise de crise sanitaire partielle</a:t>
            </a:r>
          </a:p>
          <a:p>
            <a:pPr marL="342900" indent="-342900">
              <a:buFont typeface="Wingdings" panose="05000000000000000000" pitchFamily="2" charset="2"/>
              <a:buChar char="§"/>
            </a:pPr>
            <a:r>
              <a:rPr lang="fr-FR" dirty="0" err="1">
                <a:solidFill>
                  <a:schemeClr val="bg1"/>
                </a:solidFill>
                <a:latin typeface="Arial" panose="020B0604020202020204" pitchFamily="34" charset="0"/>
                <a:cs typeface="Arial" panose="020B0604020202020204" pitchFamily="34" charset="0"/>
              </a:rPr>
              <a:t>Reporting</a:t>
            </a:r>
            <a:r>
              <a:rPr lang="fr-FR" dirty="0">
                <a:solidFill>
                  <a:schemeClr val="bg1"/>
                </a:solidFill>
                <a:latin typeface="Arial" panose="020B0604020202020204" pitchFamily="34" charset="0"/>
                <a:cs typeface="Arial" panose="020B0604020202020204" pitchFamily="34" charset="0"/>
              </a:rPr>
              <a:t> vers la cellule de reprise d’activités</a:t>
            </a:r>
          </a:p>
          <a:p>
            <a:pPr marL="342900" indent="-342900">
              <a:buFont typeface="Wingdings" panose="05000000000000000000" pitchFamily="2" charset="2"/>
              <a:buChar char="§"/>
            </a:pPr>
            <a:r>
              <a:rPr lang="fr-FR" dirty="0">
                <a:solidFill>
                  <a:schemeClr val="bg1"/>
                </a:solidFill>
                <a:latin typeface="Arial" panose="020B0604020202020204" pitchFamily="34" charset="0"/>
                <a:cs typeface="Arial" panose="020B0604020202020204" pitchFamily="34" charset="0"/>
              </a:rPr>
              <a:t>Traitement des questions remontées</a:t>
            </a:r>
          </a:p>
        </p:txBody>
      </p:sp>
    </p:spTree>
    <p:extLst>
      <p:ext uri="{BB962C8B-B14F-4D97-AF65-F5344CB8AC3E}">
        <p14:creationId xmlns:p14="http://schemas.microsoft.com/office/powerpoint/2010/main" val="196430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Et après ? Plan de reprise des activités</a:t>
            </a:r>
          </a:p>
        </p:txBody>
      </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6" name="Rectangle 15">
            <a:extLst>
              <a:ext uri="{FF2B5EF4-FFF2-40B4-BE49-F238E27FC236}">
                <a16:creationId xmlns:a16="http://schemas.microsoft.com/office/drawing/2014/main" id="{FE60337D-B657-4764-93EC-81DEEC1597A6}"/>
              </a:ext>
            </a:extLst>
          </p:cNvPr>
          <p:cNvSpPr/>
          <p:nvPr/>
        </p:nvSpPr>
        <p:spPr>
          <a:xfrm>
            <a:off x="1944414" y="1130350"/>
            <a:ext cx="8776138" cy="923330"/>
          </a:xfrm>
          <a:prstGeom prst="rect">
            <a:avLst/>
          </a:prstGeom>
        </p:spPr>
        <p:txBody>
          <a:bodyPr wrap="square">
            <a:spAutoFit/>
          </a:bodyPr>
          <a:lstStyle/>
          <a:p>
            <a:endParaRPr lang="fr-FR" b="1" i="1" dirty="0">
              <a:solidFill>
                <a:srgbClr val="000000"/>
              </a:solidFill>
              <a:latin typeface="Arial" panose="020B0604020202020204" pitchFamily="34" charset="0"/>
            </a:endParaRPr>
          </a:p>
          <a:p>
            <a:pPr marL="342900" indent="-342900">
              <a:buFont typeface="+mj-lt"/>
              <a:buAutoNum type="arabicPeriod" startAt="4"/>
            </a:pPr>
            <a:endParaRPr lang="fr-FR" b="1" i="1" dirty="0">
              <a:solidFill>
                <a:srgbClr val="000000"/>
              </a:solidFill>
              <a:latin typeface="Arial" panose="020B0604020202020204" pitchFamily="34" charset="0"/>
            </a:endParaRPr>
          </a:p>
          <a:p>
            <a:endParaRPr lang="fr-FR" b="1" i="1" dirty="0">
              <a:solidFill>
                <a:srgbClr val="000000"/>
              </a:solidFill>
              <a:latin typeface="Arial" panose="020B0604020202020204" pitchFamily="34" charset="0"/>
            </a:endParaRPr>
          </a:p>
        </p:txBody>
      </p:sp>
      <p:sp>
        <p:nvSpPr>
          <p:cNvPr id="18" name="Ellipse 17">
            <a:extLst>
              <a:ext uri="{FF2B5EF4-FFF2-40B4-BE49-F238E27FC236}">
                <a16:creationId xmlns:a16="http://schemas.microsoft.com/office/drawing/2014/main" id="{AC7ADBD0-7A22-44F6-BD76-C1EA48CFBCEF}"/>
              </a:ext>
            </a:extLst>
          </p:cNvPr>
          <p:cNvSpPr/>
          <p:nvPr/>
        </p:nvSpPr>
        <p:spPr>
          <a:xfrm>
            <a:off x="55998" y="17871"/>
            <a:ext cx="1569704" cy="1419968"/>
          </a:xfrm>
          <a:prstGeom prst="ellipse">
            <a:avLst/>
          </a:prstGeom>
          <a:solidFill>
            <a:srgbClr val="3B43DB">
              <a:hueOff val="0"/>
              <a:satOff val="0"/>
              <a:lumOff val="0"/>
              <a:alphaOff val="0"/>
            </a:srgbClr>
          </a:solidFill>
          <a:ln w="15875" cap="rnd"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grpSp>
        <p:nvGrpSpPr>
          <p:cNvPr id="15" name="Groupe 14">
            <a:extLst>
              <a:ext uri="{FF2B5EF4-FFF2-40B4-BE49-F238E27FC236}">
                <a16:creationId xmlns:a16="http://schemas.microsoft.com/office/drawing/2014/main" id="{EF961EAA-D5B4-4DB3-9A2E-DCF6EC142C7A}"/>
              </a:ext>
            </a:extLst>
          </p:cNvPr>
          <p:cNvGrpSpPr/>
          <p:nvPr/>
        </p:nvGrpSpPr>
        <p:grpSpPr>
          <a:xfrm>
            <a:off x="66508" y="-3149"/>
            <a:ext cx="1558857" cy="1462006"/>
            <a:chOff x="2266910" y="806246"/>
            <a:chExt cx="1558857" cy="1462006"/>
          </a:xfrm>
        </p:grpSpPr>
        <p:sp>
          <p:nvSpPr>
            <p:cNvPr id="25" name="Ellipse 24">
              <a:extLst>
                <a:ext uri="{FF2B5EF4-FFF2-40B4-BE49-F238E27FC236}">
                  <a16:creationId xmlns:a16="http://schemas.microsoft.com/office/drawing/2014/main" id="{06E448B2-52B3-4E06-A9BB-C989B21BB163}"/>
                </a:ext>
              </a:extLst>
            </p:cNvPr>
            <p:cNvSpPr/>
            <p:nvPr/>
          </p:nvSpPr>
          <p:spPr>
            <a:xfrm>
              <a:off x="2266910" y="806246"/>
              <a:ext cx="1558857" cy="146200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Ellipse 4">
              <a:extLst>
                <a:ext uri="{FF2B5EF4-FFF2-40B4-BE49-F238E27FC236}">
                  <a16:creationId xmlns:a16="http://schemas.microsoft.com/office/drawing/2014/main" id="{553E4B11-5CE9-413E-9DCD-2F156DCBA502}"/>
                </a:ext>
              </a:extLst>
            </p:cNvPr>
            <p:cNvSpPr txBox="1"/>
            <p:nvPr/>
          </p:nvSpPr>
          <p:spPr>
            <a:xfrm>
              <a:off x="2495199" y="1020352"/>
              <a:ext cx="1102279" cy="10337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Arial" panose="020B0604020202020204" pitchFamily="34" charset="0"/>
                  <a:cs typeface="Arial" panose="020B0604020202020204" pitchFamily="34" charset="0"/>
                </a:rPr>
                <a:t>7- Des améliorations </a:t>
              </a:r>
              <a:r>
                <a:rPr lang="fr-FR" sz="1400" kern="1200" dirty="0">
                  <a:solidFill>
                    <a:srgbClr val="FFFFFF"/>
                  </a:solidFill>
                  <a:latin typeface="Arial" panose="020B0604020202020204" pitchFamily="34" charset="0"/>
                  <a:ea typeface="+mn-ea"/>
                  <a:cs typeface="Arial" panose="020B0604020202020204" pitchFamily="34" charset="0"/>
                </a:rPr>
                <a:t>apportées</a:t>
              </a:r>
            </a:p>
          </p:txBody>
        </p:sp>
      </p:grpSp>
      <p:sp>
        <p:nvSpPr>
          <p:cNvPr id="8" name="Rectangle 7">
            <a:extLst>
              <a:ext uri="{FF2B5EF4-FFF2-40B4-BE49-F238E27FC236}">
                <a16:creationId xmlns:a16="http://schemas.microsoft.com/office/drawing/2014/main" id="{AAFFA642-EBF7-40C0-8D71-2E315C1F2FE0}"/>
              </a:ext>
            </a:extLst>
          </p:cNvPr>
          <p:cNvSpPr/>
          <p:nvPr/>
        </p:nvSpPr>
        <p:spPr>
          <a:xfrm>
            <a:off x="1471448" y="1110236"/>
            <a:ext cx="10247586" cy="5386090"/>
          </a:xfrm>
          <a:prstGeom prst="rect">
            <a:avLst/>
          </a:prstGeom>
        </p:spPr>
        <p:txBody>
          <a:bodyPr wrap="square">
            <a:spAutoFit/>
          </a:bodyPr>
          <a:lstStyle/>
          <a:p>
            <a:endParaRPr lang="fr-FR" dirty="0">
              <a:solidFill>
                <a:schemeClr val="bg1"/>
              </a:solidFill>
              <a:latin typeface="Arial" panose="020B0604020202020204" pitchFamily="34" charset="0"/>
              <a:cs typeface="Arial" panose="020B0604020202020204" pitchFamily="34" charset="0"/>
            </a:endParaRPr>
          </a:p>
          <a:p>
            <a:r>
              <a:rPr lang="fr-FR" dirty="0">
                <a:solidFill>
                  <a:schemeClr val="bg1"/>
                </a:solidFill>
                <a:latin typeface="Arial" panose="020B0604020202020204" pitchFamily="34" charset="0"/>
                <a:cs typeface="Arial" panose="020B0604020202020204" pitchFamily="34" charset="0"/>
              </a:rPr>
              <a:t>La crise va passer. Il faut anticiper la reprise et réfléchir à un </a:t>
            </a:r>
            <a:r>
              <a:rPr lang="fr-FR" b="1" dirty="0">
                <a:solidFill>
                  <a:schemeClr val="bg1"/>
                </a:solidFill>
                <a:latin typeface="Arial" panose="020B0604020202020204" pitchFamily="34" charset="0"/>
                <a:cs typeface="Arial" panose="020B0604020202020204" pitchFamily="34" charset="0"/>
              </a:rPr>
              <a:t>Plan de Reprise des Activités </a:t>
            </a:r>
            <a:r>
              <a:rPr lang="fr-FR" dirty="0">
                <a:solidFill>
                  <a:schemeClr val="bg1"/>
                </a:solidFill>
                <a:latin typeface="Arial" panose="020B0604020202020204" pitchFamily="34" charset="0"/>
                <a:cs typeface="Arial" panose="020B0604020202020204" pitchFamily="34" charset="0"/>
              </a:rPr>
              <a:t>post coronavirus. </a:t>
            </a:r>
          </a:p>
          <a:p>
            <a:endParaRPr lang="fr-FR" dirty="0">
              <a:solidFill>
                <a:schemeClr val="bg1"/>
              </a:solidFill>
              <a:latin typeface="Arial" panose="020B0604020202020204" pitchFamily="34" charset="0"/>
              <a:cs typeface="Arial" panose="020B0604020202020204" pitchFamily="34" charset="0"/>
            </a:endParaRPr>
          </a:p>
          <a:p>
            <a:r>
              <a:rPr lang="fr-FR" b="1" dirty="0">
                <a:solidFill>
                  <a:schemeClr val="bg1"/>
                </a:solidFill>
                <a:latin typeface="Arial" panose="020B0604020202020204" pitchFamily="34" charset="0"/>
                <a:cs typeface="Arial" panose="020B0604020202020204" pitchFamily="34" charset="0"/>
              </a:rPr>
              <a:t>Voici quelques points clés pour guider la réflexion: (3/3)</a:t>
            </a:r>
          </a:p>
          <a:p>
            <a:endParaRPr lang="fr-FR"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startAt="4"/>
            </a:pPr>
            <a:r>
              <a:rPr lang="fr-FR" dirty="0">
                <a:solidFill>
                  <a:schemeClr val="bg1"/>
                </a:solidFill>
                <a:latin typeface="Arial" panose="020B0604020202020204" pitchFamily="34" charset="0"/>
                <a:cs typeface="Arial" panose="020B0604020202020204" pitchFamily="34" charset="0"/>
              </a:rPr>
              <a:t>Bilan économique général</a:t>
            </a:r>
          </a:p>
          <a:p>
            <a:pPr marL="342900" indent="-342900">
              <a:buFont typeface="+mj-lt"/>
              <a:buAutoNum type="arabicPeriod" startAt="4"/>
            </a:pPr>
            <a:endParaRPr lang="fr-FR" sz="1000"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fr-FR" dirty="0">
                <a:solidFill>
                  <a:schemeClr val="bg1"/>
                </a:solidFill>
                <a:latin typeface="Arial" panose="020B0604020202020204" pitchFamily="34" charset="0"/>
                <a:cs typeface="Arial" panose="020B0604020202020204" pitchFamily="34" charset="0"/>
              </a:rPr>
              <a:t>Evaluer le coût pour l’entité de l’épisode pandémique</a:t>
            </a:r>
          </a:p>
          <a:p>
            <a:pPr marL="342900" indent="-342900">
              <a:buFont typeface="Wingdings" panose="05000000000000000000" pitchFamily="2" charset="2"/>
              <a:buChar char="§"/>
            </a:pPr>
            <a:r>
              <a:rPr lang="fr-FR" dirty="0">
                <a:solidFill>
                  <a:schemeClr val="bg1"/>
                </a:solidFill>
                <a:latin typeface="Arial" panose="020B0604020202020204" pitchFamily="34" charset="0"/>
                <a:cs typeface="Arial" panose="020B0604020202020204" pitchFamily="34" charset="0"/>
              </a:rPr>
              <a:t>Gérer les éventuels litiges avec les parties prenantes</a:t>
            </a:r>
          </a:p>
          <a:p>
            <a:pPr marL="342900" indent="-342900">
              <a:buFont typeface="+mj-lt"/>
              <a:buAutoNum type="arabicPeriod" startAt="5"/>
            </a:pPr>
            <a:endParaRPr lang="fr-FR"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startAt="5"/>
            </a:pPr>
            <a:r>
              <a:rPr lang="fr-FR" dirty="0">
                <a:solidFill>
                  <a:schemeClr val="bg1"/>
                </a:solidFill>
                <a:latin typeface="Arial" panose="020B0604020202020204" pitchFamily="34" charset="0"/>
                <a:cs typeface="Arial" panose="020B0604020202020204" pitchFamily="34" charset="0"/>
              </a:rPr>
              <a:t>Gestion des relations avec les différentes parties prenantes internes et externes</a:t>
            </a:r>
          </a:p>
          <a:p>
            <a:pPr marL="342900" indent="-342900">
              <a:buFont typeface="Arial" panose="020B0604020202020204" pitchFamily="34" charset="0"/>
              <a:buChar char="•"/>
            </a:pPr>
            <a:endParaRPr lang="fr-FR" sz="1000"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fr-FR" dirty="0" err="1">
                <a:solidFill>
                  <a:schemeClr val="bg1"/>
                </a:solidFill>
                <a:latin typeface="Arial" panose="020B0604020202020204" pitchFamily="34" charset="0"/>
                <a:cs typeface="Arial" panose="020B0604020202020204" pitchFamily="34" charset="0"/>
              </a:rPr>
              <a:t>Reporting</a:t>
            </a:r>
            <a:r>
              <a:rPr lang="fr-FR" dirty="0">
                <a:solidFill>
                  <a:schemeClr val="bg1"/>
                </a:solidFill>
                <a:latin typeface="Arial" panose="020B0604020202020204" pitchFamily="34" charset="0"/>
                <a:cs typeface="Arial" panose="020B0604020202020204" pitchFamily="34" charset="0"/>
              </a:rPr>
              <a:t> vers la DG ou le Groupe</a:t>
            </a:r>
          </a:p>
          <a:p>
            <a:pPr marL="342900" indent="-342900">
              <a:buFont typeface="Wingdings" panose="05000000000000000000" pitchFamily="2" charset="2"/>
              <a:buChar char="§"/>
            </a:pPr>
            <a:r>
              <a:rPr lang="fr-FR" dirty="0">
                <a:solidFill>
                  <a:schemeClr val="bg1"/>
                </a:solidFill>
                <a:latin typeface="Arial" panose="020B0604020202020204" pitchFamily="34" charset="0"/>
                <a:cs typeface="Arial" panose="020B0604020202020204" pitchFamily="34" charset="0"/>
              </a:rPr>
              <a:t>Retours vers les salariés</a:t>
            </a:r>
          </a:p>
          <a:p>
            <a:pPr marL="342900" indent="-342900">
              <a:buFont typeface="Wingdings" panose="05000000000000000000" pitchFamily="2" charset="2"/>
              <a:buChar char="§"/>
            </a:pPr>
            <a:r>
              <a:rPr lang="fr-FR" dirty="0">
                <a:solidFill>
                  <a:schemeClr val="bg1"/>
                </a:solidFill>
                <a:latin typeface="Arial" panose="020B0604020202020204" pitchFamily="34" charset="0"/>
                <a:cs typeface="Arial" panose="020B0604020202020204" pitchFamily="34" charset="0"/>
              </a:rPr>
              <a:t>Retours vers les Clients</a:t>
            </a:r>
          </a:p>
          <a:p>
            <a:pPr marL="342900" indent="-342900">
              <a:buFont typeface="Wingdings" panose="05000000000000000000" pitchFamily="2" charset="2"/>
              <a:buChar char="§"/>
            </a:pPr>
            <a:r>
              <a:rPr lang="fr-FR" dirty="0">
                <a:solidFill>
                  <a:schemeClr val="bg1"/>
                </a:solidFill>
                <a:latin typeface="Arial" panose="020B0604020202020204" pitchFamily="34" charset="0"/>
                <a:cs typeface="Arial" panose="020B0604020202020204" pitchFamily="34" charset="0"/>
              </a:rPr>
              <a:t>Retours vers les prestataires</a:t>
            </a:r>
          </a:p>
          <a:p>
            <a:pPr marL="342900" indent="-342900">
              <a:buFont typeface="Wingdings" panose="05000000000000000000" pitchFamily="2" charset="2"/>
              <a:buChar char="§"/>
            </a:pPr>
            <a:r>
              <a:rPr lang="fr-FR" dirty="0">
                <a:solidFill>
                  <a:schemeClr val="bg1"/>
                </a:solidFill>
                <a:latin typeface="Arial" panose="020B0604020202020204" pitchFamily="34" charset="0"/>
                <a:cs typeface="Arial" panose="020B0604020202020204" pitchFamily="34" charset="0"/>
              </a:rPr>
              <a:t>Retour vers les fournisseurs</a:t>
            </a:r>
          </a:p>
          <a:p>
            <a:pPr marL="342900" indent="-342900">
              <a:buFont typeface="Wingdings" panose="05000000000000000000" pitchFamily="2" charset="2"/>
              <a:buChar char="§"/>
            </a:pPr>
            <a:r>
              <a:rPr lang="fr-FR" dirty="0">
                <a:solidFill>
                  <a:schemeClr val="bg1"/>
                </a:solidFill>
                <a:latin typeface="Arial" panose="020B0604020202020204" pitchFamily="34" charset="0"/>
                <a:cs typeface="Arial" panose="020B0604020202020204" pitchFamily="34" charset="0"/>
              </a:rPr>
              <a:t>Retour vers les représentants du personnel</a:t>
            </a:r>
          </a:p>
          <a:p>
            <a:pPr marL="342900" indent="-342900">
              <a:buFont typeface="Wingdings" panose="05000000000000000000" pitchFamily="2" charset="2"/>
              <a:buChar char="§"/>
            </a:pPr>
            <a:r>
              <a:rPr lang="fr-FR" dirty="0">
                <a:solidFill>
                  <a:schemeClr val="bg1"/>
                </a:solidFill>
                <a:latin typeface="Arial" panose="020B0604020202020204" pitchFamily="34" charset="0"/>
                <a:cs typeface="Arial" panose="020B0604020202020204" pitchFamily="34" charset="0"/>
              </a:rPr>
              <a:t>Retour vers les organismes externes mobilisés, les services de l’Etat et autorités locales.</a:t>
            </a:r>
          </a:p>
        </p:txBody>
      </p:sp>
    </p:spTree>
    <p:extLst>
      <p:ext uri="{BB962C8B-B14F-4D97-AF65-F5344CB8AC3E}">
        <p14:creationId xmlns:p14="http://schemas.microsoft.com/office/powerpoint/2010/main" val="13822903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Et après ? Constituer ou MAJ du PCA</a:t>
            </a:r>
          </a:p>
        </p:txBody>
      </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16" name="Rectangle 15">
            <a:extLst>
              <a:ext uri="{FF2B5EF4-FFF2-40B4-BE49-F238E27FC236}">
                <a16:creationId xmlns:a16="http://schemas.microsoft.com/office/drawing/2014/main" id="{FE60337D-B657-4764-93EC-81DEEC1597A6}"/>
              </a:ext>
            </a:extLst>
          </p:cNvPr>
          <p:cNvSpPr/>
          <p:nvPr/>
        </p:nvSpPr>
        <p:spPr>
          <a:xfrm>
            <a:off x="1944414" y="1130350"/>
            <a:ext cx="8776138" cy="5355312"/>
          </a:xfrm>
          <a:prstGeom prst="rect">
            <a:avLst/>
          </a:prstGeom>
        </p:spPr>
        <p:txBody>
          <a:bodyPr wrap="square">
            <a:spAutoFit/>
          </a:bodyPr>
          <a:lstStyle/>
          <a:p>
            <a:endParaRPr lang="fr-FR" b="1" i="1" dirty="0">
              <a:solidFill>
                <a:srgbClr val="000000"/>
              </a:solidFill>
              <a:latin typeface="Arial" panose="020B0604020202020204" pitchFamily="34" charset="0"/>
            </a:endParaRPr>
          </a:p>
          <a:p>
            <a:r>
              <a:rPr lang="fr-FR">
                <a:solidFill>
                  <a:srgbClr val="000000"/>
                </a:solidFill>
                <a:latin typeface="Arial" panose="020B0604020202020204" pitchFamily="34" charset="0"/>
              </a:rPr>
              <a:t>Le </a:t>
            </a:r>
            <a:r>
              <a:rPr lang="fr-FR" dirty="0">
                <a:solidFill>
                  <a:srgbClr val="000000"/>
                </a:solidFill>
                <a:latin typeface="Arial" panose="020B0604020202020204" pitchFamily="34" charset="0"/>
              </a:rPr>
              <a:t>retour d’expérience tiré de cette période de pandémie doit servir à améliorer la capacité d’anticipation de l’entreprise.</a:t>
            </a:r>
          </a:p>
          <a:p>
            <a:endParaRPr lang="fr-FR" dirty="0">
              <a:solidFill>
                <a:srgbClr val="000000"/>
              </a:solidFill>
              <a:latin typeface="Arial" panose="020B0604020202020204" pitchFamily="34" charset="0"/>
            </a:endParaRPr>
          </a:p>
          <a:p>
            <a:r>
              <a:rPr lang="fr-FR" dirty="0">
                <a:solidFill>
                  <a:srgbClr val="000000"/>
                </a:solidFill>
                <a:latin typeface="Arial" panose="020B0604020202020204" pitchFamily="34" charset="0"/>
              </a:rPr>
              <a:t>Notamment, la confection (ou la mise à jour) d’un Plan de Continuité des Activités est important. </a:t>
            </a:r>
          </a:p>
          <a:p>
            <a:endParaRPr lang="fr-FR" dirty="0">
              <a:solidFill>
                <a:srgbClr val="000000"/>
              </a:solidFill>
              <a:latin typeface="Arial" panose="020B0604020202020204" pitchFamily="34" charset="0"/>
            </a:endParaRPr>
          </a:p>
          <a:p>
            <a:r>
              <a:rPr lang="fr-FR" dirty="0">
                <a:solidFill>
                  <a:srgbClr val="000000"/>
                </a:solidFill>
                <a:latin typeface="Arial" panose="020B0604020202020204" pitchFamily="34" charset="0"/>
              </a:rPr>
              <a:t>Cette pratique peut s’appuyer sur les recommandations suivantes:</a:t>
            </a:r>
          </a:p>
          <a:p>
            <a:pPr marL="342900" indent="-342900">
              <a:buAutoNum type="arabicPeriod"/>
            </a:pPr>
            <a:endParaRPr lang="fr-FR" dirty="0">
              <a:solidFill>
                <a:srgbClr val="000000"/>
              </a:solidFill>
              <a:latin typeface="Arial" panose="020B0604020202020204" pitchFamily="34" charset="0"/>
            </a:endParaRPr>
          </a:p>
          <a:p>
            <a:pPr marL="342900" indent="-342900">
              <a:buAutoNum type="arabicPeriod"/>
            </a:pPr>
            <a:r>
              <a:rPr lang="fr-FR" dirty="0">
                <a:solidFill>
                  <a:srgbClr val="000000"/>
                </a:solidFill>
                <a:latin typeface="Arial" panose="020B0604020202020204" pitchFamily="34" charset="0"/>
              </a:rPr>
              <a:t>Définir le contexte et les objectifs de l’organisation,</a:t>
            </a:r>
          </a:p>
          <a:p>
            <a:pPr marL="342900" indent="-342900">
              <a:buAutoNum type="arabicPeriod"/>
            </a:pPr>
            <a:r>
              <a:rPr lang="fr-FR" dirty="0">
                <a:solidFill>
                  <a:srgbClr val="000000"/>
                </a:solidFill>
                <a:latin typeface="Arial" panose="020B0604020202020204" pitchFamily="34" charset="0"/>
              </a:rPr>
              <a:t>Identifier et formaliser les besoins de continuité,</a:t>
            </a:r>
          </a:p>
          <a:p>
            <a:pPr marL="342900" indent="-342900">
              <a:buAutoNum type="arabicPeriod"/>
            </a:pPr>
            <a:r>
              <a:rPr lang="fr-FR" dirty="0">
                <a:solidFill>
                  <a:srgbClr val="000000"/>
                </a:solidFill>
                <a:latin typeface="Arial" panose="020B0604020202020204" pitchFamily="34" charset="0"/>
              </a:rPr>
              <a:t>Identifier et gérer les risques prioritaires,</a:t>
            </a:r>
          </a:p>
          <a:p>
            <a:pPr marL="342900" indent="-342900">
              <a:buAutoNum type="arabicPeriod"/>
            </a:pPr>
            <a:r>
              <a:rPr lang="fr-FR" dirty="0">
                <a:solidFill>
                  <a:srgbClr val="000000"/>
                </a:solidFill>
                <a:latin typeface="Arial" panose="020B0604020202020204" pitchFamily="34" charset="0"/>
              </a:rPr>
              <a:t>Choisir les scénarios à prendre en compte,</a:t>
            </a:r>
          </a:p>
          <a:p>
            <a:pPr marL="342900" indent="-342900">
              <a:buAutoNum type="arabicPeriod"/>
            </a:pPr>
            <a:r>
              <a:rPr lang="fr-FR" dirty="0">
                <a:solidFill>
                  <a:srgbClr val="000000"/>
                </a:solidFill>
                <a:latin typeface="Arial" panose="020B0604020202020204" pitchFamily="34" charset="0"/>
              </a:rPr>
              <a:t>Formaliser les moyens et procédures,</a:t>
            </a:r>
          </a:p>
          <a:p>
            <a:pPr marL="342900" indent="-342900">
              <a:buAutoNum type="arabicPeriod"/>
            </a:pPr>
            <a:r>
              <a:rPr lang="fr-FR" dirty="0">
                <a:solidFill>
                  <a:srgbClr val="000000"/>
                </a:solidFill>
                <a:latin typeface="Arial" panose="020B0604020202020204" pitchFamily="34" charset="0"/>
              </a:rPr>
              <a:t>Définir la stratégie de continuité,</a:t>
            </a:r>
          </a:p>
          <a:p>
            <a:pPr marL="342900" indent="-342900">
              <a:buAutoNum type="arabicPeriod"/>
            </a:pPr>
            <a:r>
              <a:rPr lang="fr-FR" dirty="0">
                <a:solidFill>
                  <a:srgbClr val="000000"/>
                </a:solidFill>
                <a:latin typeface="Arial" panose="020B0604020202020204" pitchFamily="34" charset="0"/>
              </a:rPr>
              <a:t>Spécifier les procédures de gestion de crise et de communication,</a:t>
            </a:r>
          </a:p>
          <a:p>
            <a:pPr marL="342900" indent="-342900">
              <a:buAutoNum type="arabicPeriod"/>
            </a:pPr>
            <a:r>
              <a:rPr lang="fr-FR" dirty="0">
                <a:solidFill>
                  <a:srgbClr val="000000"/>
                </a:solidFill>
                <a:latin typeface="Arial" panose="020B0604020202020204" pitchFamily="34" charset="0"/>
              </a:rPr>
              <a:t>Rédiger le plan de continuité et la documentation associée,</a:t>
            </a:r>
          </a:p>
          <a:p>
            <a:pPr marL="342900" indent="-342900">
              <a:buAutoNum type="arabicPeriod"/>
            </a:pPr>
            <a:r>
              <a:rPr lang="fr-FR" dirty="0">
                <a:solidFill>
                  <a:srgbClr val="000000"/>
                </a:solidFill>
                <a:latin typeface="Arial" panose="020B0604020202020204" pitchFamily="34" charset="0"/>
              </a:rPr>
              <a:t>Assurer la capacité de mise en </a:t>
            </a:r>
            <a:r>
              <a:rPr lang="fr-FR" dirty="0" err="1">
                <a:solidFill>
                  <a:srgbClr val="000000"/>
                </a:solidFill>
                <a:latin typeface="Arial" panose="020B0604020202020204" pitchFamily="34" charset="0"/>
              </a:rPr>
              <a:t>oeuvre</a:t>
            </a:r>
            <a:r>
              <a:rPr lang="fr-FR" dirty="0">
                <a:solidFill>
                  <a:srgbClr val="000000"/>
                </a:solidFill>
                <a:latin typeface="Arial" panose="020B0604020202020204" pitchFamily="34" charset="0"/>
              </a:rPr>
              <a:t> du plan,</a:t>
            </a:r>
          </a:p>
          <a:p>
            <a:pPr marL="342900" indent="-342900">
              <a:buAutoNum type="arabicPeriod"/>
            </a:pPr>
            <a:r>
              <a:rPr lang="fr-FR" dirty="0">
                <a:solidFill>
                  <a:srgbClr val="000000"/>
                </a:solidFill>
                <a:latin typeface="Arial" panose="020B0604020202020204" pitchFamily="34" charset="0"/>
              </a:rPr>
              <a:t>Faire évoluer le plan : exercices et retours d’expérience.</a:t>
            </a:r>
            <a:endParaRPr lang="fr-FR" b="1" i="1" dirty="0">
              <a:solidFill>
                <a:srgbClr val="000000"/>
              </a:solidFill>
              <a:latin typeface="Arial" panose="020B0604020202020204" pitchFamily="34" charset="0"/>
            </a:endParaRPr>
          </a:p>
        </p:txBody>
      </p:sp>
      <p:sp>
        <p:nvSpPr>
          <p:cNvPr id="18" name="Ellipse 17">
            <a:extLst>
              <a:ext uri="{FF2B5EF4-FFF2-40B4-BE49-F238E27FC236}">
                <a16:creationId xmlns:a16="http://schemas.microsoft.com/office/drawing/2014/main" id="{AC7ADBD0-7A22-44F6-BD76-C1EA48CFBCEF}"/>
              </a:ext>
            </a:extLst>
          </p:cNvPr>
          <p:cNvSpPr/>
          <p:nvPr/>
        </p:nvSpPr>
        <p:spPr>
          <a:xfrm>
            <a:off x="55998" y="17871"/>
            <a:ext cx="1569704" cy="1419968"/>
          </a:xfrm>
          <a:prstGeom prst="ellipse">
            <a:avLst/>
          </a:prstGeom>
          <a:solidFill>
            <a:srgbClr val="3B43DB">
              <a:hueOff val="0"/>
              <a:satOff val="0"/>
              <a:lumOff val="0"/>
              <a:alphaOff val="0"/>
            </a:srgbClr>
          </a:solidFill>
          <a:ln w="15875" cap="rnd"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grpSp>
        <p:nvGrpSpPr>
          <p:cNvPr id="15" name="Groupe 14">
            <a:extLst>
              <a:ext uri="{FF2B5EF4-FFF2-40B4-BE49-F238E27FC236}">
                <a16:creationId xmlns:a16="http://schemas.microsoft.com/office/drawing/2014/main" id="{EF961EAA-D5B4-4DB3-9A2E-DCF6EC142C7A}"/>
              </a:ext>
            </a:extLst>
          </p:cNvPr>
          <p:cNvGrpSpPr/>
          <p:nvPr/>
        </p:nvGrpSpPr>
        <p:grpSpPr>
          <a:xfrm>
            <a:off x="66508" y="-3149"/>
            <a:ext cx="1558857" cy="1462006"/>
            <a:chOff x="2266910" y="806246"/>
            <a:chExt cx="1558857" cy="1462006"/>
          </a:xfrm>
        </p:grpSpPr>
        <p:sp>
          <p:nvSpPr>
            <p:cNvPr id="25" name="Ellipse 24">
              <a:extLst>
                <a:ext uri="{FF2B5EF4-FFF2-40B4-BE49-F238E27FC236}">
                  <a16:creationId xmlns:a16="http://schemas.microsoft.com/office/drawing/2014/main" id="{06E448B2-52B3-4E06-A9BB-C989B21BB163}"/>
                </a:ext>
              </a:extLst>
            </p:cNvPr>
            <p:cNvSpPr/>
            <p:nvPr/>
          </p:nvSpPr>
          <p:spPr>
            <a:xfrm>
              <a:off x="2266910" y="806246"/>
              <a:ext cx="1558857" cy="146200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Ellipse 4">
              <a:extLst>
                <a:ext uri="{FF2B5EF4-FFF2-40B4-BE49-F238E27FC236}">
                  <a16:creationId xmlns:a16="http://schemas.microsoft.com/office/drawing/2014/main" id="{553E4B11-5CE9-413E-9DCD-2F156DCBA502}"/>
                </a:ext>
              </a:extLst>
            </p:cNvPr>
            <p:cNvSpPr txBox="1"/>
            <p:nvPr/>
          </p:nvSpPr>
          <p:spPr>
            <a:xfrm>
              <a:off x="2495199" y="1020352"/>
              <a:ext cx="1102279" cy="10337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Arial" panose="020B0604020202020204" pitchFamily="34" charset="0"/>
                  <a:cs typeface="Arial" panose="020B0604020202020204" pitchFamily="34" charset="0"/>
                </a:rPr>
                <a:t>7- Des améliorations </a:t>
              </a:r>
              <a:r>
                <a:rPr lang="fr-FR" sz="1400" kern="1200" dirty="0">
                  <a:solidFill>
                    <a:srgbClr val="FFFFFF"/>
                  </a:solidFill>
                  <a:latin typeface="Arial" panose="020B0604020202020204" pitchFamily="34" charset="0"/>
                  <a:ea typeface="+mn-ea"/>
                  <a:cs typeface="Arial" panose="020B0604020202020204" pitchFamily="34" charset="0"/>
                </a:rPr>
                <a:t>apportées</a:t>
              </a:r>
            </a:p>
          </p:txBody>
        </p:sp>
      </p:grpSp>
    </p:spTree>
    <p:extLst>
      <p:ext uri="{BB962C8B-B14F-4D97-AF65-F5344CB8AC3E}">
        <p14:creationId xmlns:p14="http://schemas.microsoft.com/office/powerpoint/2010/main" val="2290945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Chacun est acteur de sa santé et de celle des autres</a:t>
            </a:r>
          </a:p>
        </p:txBody>
      </p:sp>
      <p:grpSp>
        <p:nvGrpSpPr>
          <p:cNvPr id="11" name="Groupe 10">
            <a:extLst>
              <a:ext uri="{FF2B5EF4-FFF2-40B4-BE49-F238E27FC236}">
                <a16:creationId xmlns:a16="http://schemas.microsoft.com/office/drawing/2014/main" id="{4A6CB5E2-872B-4F0B-8572-06F76F9374A7}"/>
              </a:ext>
            </a:extLst>
          </p:cNvPr>
          <p:cNvGrpSpPr/>
          <p:nvPr/>
        </p:nvGrpSpPr>
        <p:grpSpPr>
          <a:xfrm>
            <a:off x="129979" y="0"/>
            <a:ext cx="1513490" cy="1506660"/>
            <a:chOff x="4075473" y="-76114"/>
            <a:chExt cx="1513490" cy="1506660"/>
          </a:xfrm>
        </p:grpSpPr>
        <p:sp>
          <p:nvSpPr>
            <p:cNvPr id="12" name="Ellipse 11">
              <a:extLst>
                <a:ext uri="{FF2B5EF4-FFF2-40B4-BE49-F238E27FC236}">
                  <a16:creationId xmlns:a16="http://schemas.microsoft.com/office/drawing/2014/main" id="{7060FD75-41A2-41C2-AA30-165D259571AF}"/>
                </a:ext>
              </a:extLst>
            </p:cNvPr>
            <p:cNvSpPr/>
            <p:nvPr/>
          </p:nvSpPr>
          <p:spPr>
            <a:xfrm>
              <a:off x="4075473" y="-76114"/>
              <a:ext cx="1513490" cy="150666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Ellipse 4">
              <a:extLst>
                <a:ext uri="{FF2B5EF4-FFF2-40B4-BE49-F238E27FC236}">
                  <a16:creationId xmlns:a16="http://schemas.microsoft.com/office/drawing/2014/main" id="{6B4482A9-506B-4175-A7C5-2CD590735612}"/>
                </a:ext>
              </a:extLst>
            </p:cNvPr>
            <p:cNvSpPr txBox="1"/>
            <p:nvPr/>
          </p:nvSpPr>
          <p:spPr>
            <a:xfrm>
              <a:off x="4297118" y="144531"/>
              <a:ext cx="1070200" cy="10653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fr-FR"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 Des salariés-citoyens exposés à la pandémie</a:t>
              </a:r>
            </a:p>
          </p:txBody>
        </p:sp>
      </p:gr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5" name="Rectangle 4">
            <a:extLst>
              <a:ext uri="{FF2B5EF4-FFF2-40B4-BE49-F238E27FC236}">
                <a16:creationId xmlns:a16="http://schemas.microsoft.com/office/drawing/2014/main" id="{01A7B4C0-A8F6-4E64-964D-FAA61E6D5D27}"/>
              </a:ext>
            </a:extLst>
          </p:cNvPr>
          <p:cNvSpPr/>
          <p:nvPr/>
        </p:nvSpPr>
        <p:spPr>
          <a:xfrm>
            <a:off x="1421824" y="1095685"/>
            <a:ext cx="10423335" cy="5355312"/>
          </a:xfrm>
          <a:prstGeom prst="rect">
            <a:avLst/>
          </a:prstGeom>
        </p:spPr>
        <p:txBody>
          <a:bodyPr wrap="square">
            <a:spAutoFit/>
          </a:bodyPr>
          <a:lstStyle/>
          <a:p>
            <a:r>
              <a:rPr lang="fr-FR" b="1" i="1" dirty="0">
                <a:solidFill>
                  <a:srgbClr val="000000"/>
                </a:solidFill>
                <a:latin typeface="Arial" panose="020B0604020202020204" pitchFamily="34" charset="0"/>
              </a:rPr>
              <a:t>2. Respect strict du confinement (1/3) </a:t>
            </a:r>
            <a:endParaRPr lang="fr-FR" dirty="0">
              <a:solidFill>
                <a:srgbClr val="000000"/>
              </a:solidFill>
              <a:latin typeface="Arial" panose="020B0604020202020204" pitchFamily="34" charset="0"/>
            </a:endParaRPr>
          </a:p>
          <a:p>
            <a:endParaRPr lang="fr-FR" dirty="0">
              <a:solidFill>
                <a:schemeClr val="bg1"/>
              </a:solidFill>
              <a:latin typeface="Arial" panose="020B0604020202020204" pitchFamily="34" charset="0"/>
              <a:cs typeface="Arial" panose="020B0604020202020204" pitchFamily="34" charset="0"/>
            </a:endParaRPr>
          </a:p>
          <a:p>
            <a:r>
              <a:rPr lang="fr-FR" dirty="0">
                <a:solidFill>
                  <a:schemeClr val="bg1"/>
                </a:solidFill>
                <a:latin typeface="Arial" panose="020B0604020202020204" pitchFamily="34" charset="0"/>
                <a:cs typeface="Arial" panose="020B0604020202020204" pitchFamily="34" charset="0"/>
              </a:rPr>
              <a:t>Le 27 mars 2020, le Premier ministre a annoncé le renouvellement du confinement pour deux semaines supplémentaires, soit jusqu’au mercredi 15 avril. Les mêmes règles que celles actuellement en vigueur continueront à s’appliquer. Cette période de confinement pourra être prolongée si la situation sanitaire l’exige.</a:t>
            </a:r>
            <a:br>
              <a:rPr lang="fr-FR" dirty="0">
                <a:solidFill>
                  <a:schemeClr val="bg1"/>
                </a:solidFill>
                <a:latin typeface="Arial" panose="020B0604020202020204" pitchFamily="34" charset="0"/>
                <a:cs typeface="Arial" panose="020B0604020202020204" pitchFamily="34" charset="0"/>
              </a:rPr>
            </a:br>
            <a:br>
              <a:rPr lang="fr-FR" dirty="0">
                <a:solidFill>
                  <a:schemeClr val="bg1"/>
                </a:solidFill>
                <a:latin typeface="Arial" panose="020B0604020202020204" pitchFamily="34" charset="0"/>
                <a:cs typeface="Arial" panose="020B0604020202020204" pitchFamily="34" charset="0"/>
              </a:rPr>
            </a:br>
            <a:r>
              <a:rPr lang="fr-FR" dirty="0">
                <a:solidFill>
                  <a:schemeClr val="bg1"/>
                </a:solidFill>
                <a:latin typeface="Arial" panose="020B0604020202020204" pitchFamily="34" charset="0"/>
                <a:cs typeface="Arial" panose="020B0604020202020204" pitchFamily="34" charset="0"/>
              </a:rPr>
              <a:t>En application de l’état d’urgence sanitaire, les déplacements sont interdits sauf dans les cas suivants et uniquement à condition d'être munis d'une attestation pour :</a:t>
            </a:r>
          </a:p>
          <a:p>
            <a:endParaRPr lang="fr-FR" dirty="0">
              <a:solidFill>
                <a:schemeClr val="bg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fr-FR" b="1" dirty="0">
                <a:solidFill>
                  <a:schemeClr val="bg1"/>
                </a:solidFill>
                <a:latin typeface="Arial" panose="020B0604020202020204" pitchFamily="34" charset="0"/>
                <a:cs typeface="Arial" panose="020B0604020202020204" pitchFamily="34" charset="0"/>
              </a:rPr>
              <a:t>Déplacements entre le domicile et le lieu d’exercice de l’activité professionnelle</a:t>
            </a:r>
            <a:r>
              <a:rPr lang="fr-FR" dirty="0">
                <a:solidFill>
                  <a:schemeClr val="bg1"/>
                </a:solidFill>
                <a:latin typeface="Arial" panose="020B0604020202020204" pitchFamily="34" charset="0"/>
                <a:cs typeface="Arial" panose="020B0604020202020204" pitchFamily="34" charset="0"/>
              </a:rPr>
              <a:t>, lorsqu’ils sont indispensables à l’exercice d’activités ne pouvant être organisées sous forme de télétravail ou déplacements professionnels ne pouvant être différés.</a:t>
            </a:r>
          </a:p>
          <a:p>
            <a:pPr marL="285750" indent="-285750">
              <a:buFont typeface="Wingdings" panose="05000000000000000000" pitchFamily="2" charset="2"/>
              <a:buChar char="§"/>
            </a:pPr>
            <a:endParaRPr lang="fr-FR" dirty="0">
              <a:solidFill>
                <a:schemeClr val="bg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fr-FR" b="1" dirty="0">
                <a:solidFill>
                  <a:schemeClr val="bg1"/>
                </a:solidFill>
                <a:latin typeface="Arial" panose="020B0604020202020204" pitchFamily="34" charset="0"/>
                <a:cs typeface="Arial" panose="020B0604020202020204" pitchFamily="34" charset="0"/>
              </a:rPr>
              <a:t>Déplacements pour effectuer des achats de fournitures nécessaires à l’activité professionnelle et des achats de première nécessité, </a:t>
            </a:r>
            <a:r>
              <a:rPr lang="fr-FR" dirty="0">
                <a:solidFill>
                  <a:schemeClr val="bg1"/>
                </a:solidFill>
                <a:latin typeface="Arial" panose="020B0604020202020204" pitchFamily="34" charset="0"/>
                <a:cs typeface="Arial" panose="020B0604020202020204" pitchFamily="34" charset="0"/>
              </a:rPr>
              <a:t>y compris les acquisitions à titre gratuit (distribution de denrées alimentaires…) et les déplacements liés à la perception de prestations sociales et au retrait d’espèces, dans des établissements dont les activités demeurent autorisées.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52611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5B17F-CF9E-42AC-A041-464EB32000FA}"/>
              </a:ext>
            </a:extLst>
          </p:cNvPr>
          <p:cNvSpPr/>
          <p:nvPr/>
        </p:nvSpPr>
        <p:spPr>
          <a:xfrm>
            <a:off x="0" y="0"/>
            <a:ext cx="12192000" cy="10668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Goudy Old Style" panose="02040603050505030304"/>
              <a:ea typeface="+mn-ea"/>
              <a:cs typeface="+mn-cs"/>
            </a:endParaRPr>
          </a:p>
        </p:txBody>
      </p:sp>
      <p:sp>
        <p:nvSpPr>
          <p:cNvPr id="14" name="Titre 1">
            <a:extLst>
              <a:ext uri="{FF2B5EF4-FFF2-40B4-BE49-F238E27FC236}">
                <a16:creationId xmlns:a16="http://schemas.microsoft.com/office/drawing/2014/main" id="{83843CAB-25CB-442F-B290-DA22BC2A2EC3}"/>
              </a:ext>
            </a:extLst>
          </p:cNvPr>
          <p:cNvSpPr>
            <a:spLocks noGrp="1"/>
          </p:cNvSpPr>
          <p:nvPr>
            <p:ph type="title"/>
          </p:nvPr>
        </p:nvSpPr>
        <p:spPr>
          <a:xfrm>
            <a:off x="1587731" y="248611"/>
            <a:ext cx="10474289" cy="656265"/>
          </a:xfrm>
        </p:spPr>
        <p:txBody>
          <a:bodyPr>
            <a:normAutofit fontScale="90000"/>
          </a:bodyPr>
          <a:lstStyle/>
          <a:p>
            <a:r>
              <a:rPr lang="fr-FR" dirty="0">
                <a:latin typeface="Arial" panose="020B0604020202020204" pitchFamily="34" charset="0"/>
                <a:cs typeface="Arial" panose="020B0604020202020204" pitchFamily="34" charset="0"/>
              </a:rPr>
              <a:t>Chacun est acteur de sa santé et de celle des autres</a:t>
            </a:r>
          </a:p>
        </p:txBody>
      </p:sp>
      <p:grpSp>
        <p:nvGrpSpPr>
          <p:cNvPr id="11" name="Groupe 10">
            <a:extLst>
              <a:ext uri="{FF2B5EF4-FFF2-40B4-BE49-F238E27FC236}">
                <a16:creationId xmlns:a16="http://schemas.microsoft.com/office/drawing/2014/main" id="{4A6CB5E2-872B-4F0B-8572-06F76F9374A7}"/>
              </a:ext>
            </a:extLst>
          </p:cNvPr>
          <p:cNvGrpSpPr/>
          <p:nvPr/>
        </p:nvGrpSpPr>
        <p:grpSpPr>
          <a:xfrm>
            <a:off x="129979" y="0"/>
            <a:ext cx="1513490" cy="1506660"/>
            <a:chOff x="4075473" y="-76114"/>
            <a:chExt cx="1513490" cy="1506660"/>
          </a:xfrm>
        </p:grpSpPr>
        <p:sp>
          <p:nvSpPr>
            <p:cNvPr id="12" name="Ellipse 11">
              <a:extLst>
                <a:ext uri="{FF2B5EF4-FFF2-40B4-BE49-F238E27FC236}">
                  <a16:creationId xmlns:a16="http://schemas.microsoft.com/office/drawing/2014/main" id="{7060FD75-41A2-41C2-AA30-165D259571AF}"/>
                </a:ext>
              </a:extLst>
            </p:cNvPr>
            <p:cNvSpPr/>
            <p:nvPr/>
          </p:nvSpPr>
          <p:spPr>
            <a:xfrm>
              <a:off x="4075473" y="-76114"/>
              <a:ext cx="1513490" cy="150666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Ellipse 4">
              <a:extLst>
                <a:ext uri="{FF2B5EF4-FFF2-40B4-BE49-F238E27FC236}">
                  <a16:creationId xmlns:a16="http://schemas.microsoft.com/office/drawing/2014/main" id="{6B4482A9-506B-4175-A7C5-2CD590735612}"/>
                </a:ext>
              </a:extLst>
            </p:cNvPr>
            <p:cNvSpPr txBox="1"/>
            <p:nvPr/>
          </p:nvSpPr>
          <p:spPr>
            <a:xfrm>
              <a:off x="4297118" y="144531"/>
              <a:ext cx="1070200" cy="10653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fr-FR"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 Des salariés-citoyens exposés à la pandémie</a:t>
              </a:r>
            </a:p>
          </p:txBody>
        </p:sp>
      </p:grpSp>
      <p:grpSp>
        <p:nvGrpSpPr>
          <p:cNvPr id="20" name="Groupe 19">
            <a:extLst>
              <a:ext uri="{FF2B5EF4-FFF2-40B4-BE49-F238E27FC236}">
                <a16:creationId xmlns:a16="http://schemas.microsoft.com/office/drawing/2014/main" id="{5E3803D4-57CA-431B-AAB8-3F11F7C267E3}"/>
              </a:ext>
            </a:extLst>
          </p:cNvPr>
          <p:cNvGrpSpPr/>
          <p:nvPr/>
        </p:nvGrpSpPr>
        <p:grpSpPr>
          <a:xfrm>
            <a:off x="0" y="1709907"/>
            <a:ext cx="1060668" cy="5148093"/>
            <a:chOff x="-18748" y="1361508"/>
            <a:chExt cx="1060668" cy="5148093"/>
          </a:xfrm>
        </p:grpSpPr>
        <p:pic>
          <p:nvPicPr>
            <p:cNvPr id="21" name="Image 20">
              <a:extLst>
                <a:ext uri="{FF2B5EF4-FFF2-40B4-BE49-F238E27FC236}">
                  <a16:creationId xmlns:a16="http://schemas.microsoft.com/office/drawing/2014/main" id="{F7705CF0-05E3-4FF1-91AA-2763710CDD84}"/>
                </a:ext>
              </a:extLst>
            </p:cNvPr>
            <p:cNvPicPr>
              <a:picLocks noChangeAspect="1"/>
            </p:cNvPicPr>
            <p:nvPr/>
          </p:nvPicPr>
          <p:blipFill>
            <a:blip r:embed="rId2"/>
            <a:stretch>
              <a:fillRect/>
            </a:stretch>
          </p:blipFill>
          <p:spPr>
            <a:xfrm>
              <a:off x="3695" y="1361508"/>
              <a:ext cx="1038225" cy="1390650"/>
            </a:xfrm>
            <a:prstGeom prst="rect">
              <a:avLst/>
            </a:prstGeom>
          </p:spPr>
        </p:pic>
        <p:pic>
          <p:nvPicPr>
            <p:cNvPr id="22" name="Image 21">
              <a:extLst>
                <a:ext uri="{FF2B5EF4-FFF2-40B4-BE49-F238E27FC236}">
                  <a16:creationId xmlns:a16="http://schemas.microsoft.com/office/drawing/2014/main" id="{EFEDAA2D-435C-40C8-90A0-B81E4C784F71}"/>
                </a:ext>
              </a:extLst>
            </p:cNvPr>
            <p:cNvPicPr>
              <a:picLocks noChangeAspect="1"/>
            </p:cNvPicPr>
            <p:nvPr/>
          </p:nvPicPr>
          <p:blipFill>
            <a:blip r:embed="rId3"/>
            <a:stretch>
              <a:fillRect/>
            </a:stretch>
          </p:blipFill>
          <p:spPr>
            <a:xfrm>
              <a:off x="-18748" y="2706844"/>
              <a:ext cx="1043549" cy="1281946"/>
            </a:xfrm>
            <a:prstGeom prst="rect">
              <a:avLst/>
            </a:prstGeom>
          </p:spPr>
        </p:pic>
        <p:pic>
          <p:nvPicPr>
            <p:cNvPr id="23" name="Image 22">
              <a:extLst>
                <a:ext uri="{FF2B5EF4-FFF2-40B4-BE49-F238E27FC236}">
                  <a16:creationId xmlns:a16="http://schemas.microsoft.com/office/drawing/2014/main" id="{75995EA5-C359-4691-934D-2E2EB2E6C174}"/>
                </a:ext>
              </a:extLst>
            </p:cNvPr>
            <p:cNvPicPr>
              <a:picLocks noChangeAspect="1"/>
            </p:cNvPicPr>
            <p:nvPr/>
          </p:nvPicPr>
          <p:blipFill>
            <a:blip r:embed="rId4"/>
            <a:stretch>
              <a:fillRect/>
            </a:stretch>
          </p:blipFill>
          <p:spPr>
            <a:xfrm>
              <a:off x="-10648" y="3988790"/>
              <a:ext cx="1027577" cy="1331179"/>
            </a:xfrm>
            <a:prstGeom prst="rect">
              <a:avLst/>
            </a:prstGeom>
          </p:spPr>
        </p:pic>
        <p:pic>
          <p:nvPicPr>
            <p:cNvPr id="24" name="Image 23">
              <a:extLst>
                <a:ext uri="{FF2B5EF4-FFF2-40B4-BE49-F238E27FC236}">
                  <a16:creationId xmlns:a16="http://schemas.microsoft.com/office/drawing/2014/main" id="{78882E78-82C1-4B50-B636-1EF8DD956FE2}"/>
                </a:ext>
              </a:extLst>
            </p:cNvPr>
            <p:cNvPicPr>
              <a:picLocks noChangeAspect="1"/>
            </p:cNvPicPr>
            <p:nvPr/>
          </p:nvPicPr>
          <p:blipFill>
            <a:blip r:embed="rId5"/>
            <a:stretch>
              <a:fillRect/>
            </a:stretch>
          </p:blipFill>
          <p:spPr>
            <a:xfrm>
              <a:off x="-10648" y="5270736"/>
              <a:ext cx="1027351" cy="1238865"/>
            </a:xfrm>
            <a:prstGeom prst="rect">
              <a:avLst/>
            </a:prstGeom>
          </p:spPr>
        </p:pic>
      </p:grpSp>
      <p:sp>
        <p:nvSpPr>
          <p:cNvPr id="5" name="Rectangle 4">
            <a:extLst>
              <a:ext uri="{FF2B5EF4-FFF2-40B4-BE49-F238E27FC236}">
                <a16:creationId xmlns:a16="http://schemas.microsoft.com/office/drawing/2014/main" id="{01A7B4C0-A8F6-4E64-964D-FAA61E6D5D27}"/>
              </a:ext>
            </a:extLst>
          </p:cNvPr>
          <p:cNvSpPr/>
          <p:nvPr/>
        </p:nvSpPr>
        <p:spPr>
          <a:xfrm>
            <a:off x="1421824" y="1095685"/>
            <a:ext cx="10423335" cy="5078313"/>
          </a:xfrm>
          <a:prstGeom prst="rect">
            <a:avLst/>
          </a:prstGeom>
        </p:spPr>
        <p:txBody>
          <a:bodyPr wrap="square">
            <a:spAutoFit/>
          </a:bodyPr>
          <a:lstStyle/>
          <a:p>
            <a:r>
              <a:rPr lang="fr-FR" b="1" i="1" dirty="0">
                <a:solidFill>
                  <a:srgbClr val="000000"/>
                </a:solidFill>
                <a:latin typeface="Arial" panose="020B0604020202020204" pitchFamily="34" charset="0"/>
              </a:rPr>
              <a:t>2. Respect strict du confinement (2/3) </a:t>
            </a:r>
            <a:endParaRPr lang="fr-FR" dirty="0">
              <a:solidFill>
                <a:srgbClr val="000000"/>
              </a:solidFill>
              <a:latin typeface="Arial" panose="020B0604020202020204" pitchFamily="34" charset="0"/>
            </a:endParaRPr>
          </a:p>
          <a:p>
            <a:endParaRPr lang="fr-FR" dirty="0">
              <a:solidFill>
                <a:schemeClr val="bg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fr-FR" b="1" dirty="0">
                <a:solidFill>
                  <a:schemeClr val="bg1"/>
                </a:solidFill>
                <a:latin typeface="Arial" panose="020B0604020202020204" pitchFamily="34" charset="0"/>
                <a:cs typeface="Arial" panose="020B0604020202020204" pitchFamily="34" charset="0"/>
              </a:rPr>
              <a:t>Consultations et soins</a:t>
            </a:r>
            <a:r>
              <a:rPr lang="fr-FR" dirty="0">
                <a:solidFill>
                  <a:schemeClr val="bg1"/>
                </a:solidFill>
                <a:latin typeface="Arial" panose="020B0604020202020204" pitchFamily="34" charset="0"/>
                <a:cs typeface="Arial" panose="020B0604020202020204" pitchFamily="34" charset="0"/>
              </a:rPr>
              <a:t> ne pouvant être assurés à distance et ne pouvant être différés  ; soin des patients atteints d'une affection de longue durée.</a:t>
            </a:r>
          </a:p>
          <a:p>
            <a:pPr marL="285750" indent="-285750">
              <a:buFont typeface="Wingdings" panose="05000000000000000000" pitchFamily="2" charset="2"/>
              <a:buChar char="§"/>
            </a:pPr>
            <a:endParaRPr lang="fr-FR" b="1" dirty="0">
              <a:solidFill>
                <a:schemeClr val="bg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fr-FR" b="1" dirty="0">
                <a:solidFill>
                  <a:schemeClr val="bg1"/>
                </a:solidFill>
                <a:latin typeface="Arial" panose="020B0604020202020204" pitchFamily="34" charset="0"/>
                <a:cs typeface="Arial" panose="020B0604020202020204" pitchFamily="34" charset="0"/>
              </a:rPr>
              <a:t>Déplacements pour motif familial impérieux</a:t>
            </a:r>
            <a:r>
              <a:rPr lang="fr-FR" dirty="0">
                <a:solidFill>
                  <a:schemeClr val="bg1"/>
                </a:solidFill>
                <a:latin typeface="Arial" panose="020B0604020202020204" pitchFamily="34" charset="0"/>
                <a:cs typeface="Arial" panose="020B0604020202020204" pitchFamily="34" charset="0"/>
              </a:rPr>
              <a:t>, pour l’assistance aux personnes vulnérables ou la garde d’enfants.</a:t>
            </a:r>
          </a:p>
          <a:p>
            <a:pPr marL="285750" indent="-285750">
              <a:buFont typeface="Wingdings" panose="05000000000000000000" pitchFamily="2" charset="2"/>
              <a:buChar char="§"/>
            </a:pPr>
            <a:endParaRPr lang="fr-FR" b="1" dirty="0">
              <a:solidFill>
                <a:schemeClr val="bg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fr-FR" b="1" dirty="0">
                <a:solidFill>
                  <a:schemeClr val="bg1"/>
                </a:solidFill>
                <a:latin typeface="Arial" panose="020B0604020202020204" pitchFamily="34" charset="0"/>
                <a:cs typeface="Arial" panose="020B0604020202020204" pitchFamily="34" charset="0"/>
              </a:rPr>
              <a:t>Déplacements brefs, dans la limite d'une heure quotidienne et dans un rayon maximal d'un kilomètre autour du domicile</a:t>
            </a:r>
            <a:r>
              <a:rPr lang="fr-FR" dirty="0">
                <a:solidFill>
                  <a:schemeClr val="bg1"/>
                </a:solidFill>
                <a:latin typeface="Arial" panose="020B0604020202020204" pitchFamily="34" charset="0"/>
                <a:cs typeface="Arial" panose="020B0604020202020204" pitchFamily="34" charset="0"/>
              </a:rPr>
              <a:t>, liés soit à l'activité physique individuelle des personnes, à l'exclusion de toute pratique sportive collective et de toute proximité avec d'autres personnes, soit à la promenade avec les seules personnes regroupées dans un même domicile, soit aux besoins des animaux de compagnie.</a:t>
            </a:r>
          </a:p>
          <a:p>
            <a:pPr marL="285750" indent="-285750">
              <a:buFont typeface="Wingdings" panose="05000000000000000000" pitchFamily="2" charset="2"/>
              <a:buChar char="§"/>
            </a:pPr>
            <a:endParaRPr lang="fr-FR" b="1" dirty="0">
              <a:solidFill>
                <a:schemeClr val="bg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fr-FR" b="1" dirty="0">
                <a:solidFill>
                  <a:schemeClr val="bg1"/>
                </a:solidFill>
                <a:latin typeface="Arial" panose="020B0604020202020204" pitchFamily="34" charset="0"/>
                <a:cs typeface="Arial" panose="020B0604020202020204" pitchFamily="34" charset="0"/>
              </a:rPr>
              <a:t>Convocation judiciaire ou administrative</a:t>
            </a:r>
            <a:r>
              <a:rPr lang="fr-FR" dirty="0">
                <a:solidFill>
                  <a:schemeClr val="bg1"/>
                </a:solidFill>
                <a:latin typeface="Arial" panose="020B0604020202020204" pitchFamily="34" charset="0"/>
                <a:cs typeface="Arial" panose="020B0604020202020204" pitchFamily="34" charset="0"/>
              </a:rPr>
              <a:t>.</a:t>
            </a:r>
          </a:p>
          <a:p>
            <a:pPr marL="285750" indent="-285750">
              <a:buFont typeface="Wingdings" panose="05000000000000000000" pitchFamily="2" charset="2"/>
              <a:buChar char="§"/>
            </a:pPr>
            <a:endParaRPr lang="fr-FR" b="1" dirty="0">
              <a:solidFill>
                <a:schemeClr val="bg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fr-FR" b="1" dirty="0">
                <a:solidFill>
                  <a:schemeClr val="bg1"/>
                </a:solidFill>
                <a:latin typeface="Arial" panose="020B0604020202020204" pitchFamily="34" charset="0"/>
                <a:cs typeface="Arial" panose="020B0604020202020204" pitchFamily="34" charset="0"/>
              </a:rPr>
              <a:t>Participation à des missions d’intérêt général</a:t>
            </a:r>
            <a:r>
              <a:rPr lang="fr-FR" dirty="0">
                <a:solidFill>
                  <a:schemeClr val="bg1"/>
                </a:solidFill>
                <a:latin typeface="Arial" panose="020B0604020202020204" pitchFamily="34" charset="0"/>
                <a:cs typeface="Arial" panose="020B0604020202020204" pitchFamily="34" charset="0"/>
              </a:rPr>
              <a:t> sur demande de l’autorité administrative.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871655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AnalogousFromDarkSeed_2SEEDS">
      <a:dk1>
        <a:srgbClr val="000000"/>
      </a:dk1>
      <a:lt1>
        <a:srgbClr val="FFFFFF"/>
      </a:lt1>
      <a:dk2>
        <a:srgbClr val="322441"/>
      </a:dk2>
      <a:lt2>
        <a:srgbClr val="E8E8E2"/>
      </a:lt2>
      <a:accent1>
        <a:srgbClr val="3B43DB"/>
      </a:accent1>
      <a:accent2>
        <a:srgbClr val="2982E7"/>
      </a:accent2>
      <a:accent3>
        <a:srgbClr val="6E29E7"/>
      </a:accent3>
      <a:accent4>
        <a:srgbClr val="D51781"/>
      </a:accent4>
      <a:accent5>
        <a:srgbClr val="E72944"/>
      </a:accent5>
      <a:accent6>
        <a:srgbClr val="D54C17"/>
      </a:accent6>
      <a:hlink>
        <a:srgbClr val="C04388"/>
      </a:hlink>
      <a:folHlink>
        <a:srgbClr val="7F7F7F"/>
      </a:folHlink>
    </a:clrScheme>
    <a:fontScheme name="Slate">
      <a:majorFont>
        <a:latin typeface="Bodoni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oudy Old Style"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docProps/app.xml><?xml version="1.0" encoding="utf-8"?>
<Properties xmlns="http://schemas.openxmlformats.org/officeDocument/2006/extended-properties" xmlns:vt="http://schemas.openxmlformats.org/officeDocument/2006/docPropsVTypes">
  <TotalTime>1194</TotalTime>
  <Words>10740</Words>
  <Application>Microsoft Office PowerPoint</Application>
  <PresentationFormat>Grand écran</PresentationFormat>
  <Paragraphs>978</Paragraphs>
  <Slides>72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72</vt:i4>
      </vt:variant>
    </vt:vector>
  </HeadingPairs>
  <TitlesOfParts>
    <vt:vector size="78" baseType="lpstr">
      <vt:lpstr>Arial</vt:lpstr>
      <vt:lpstr>Bodoni MT</vt:lpstr>
      <vt:lpstr>Goudy Old Style</vt:lpstr>
      <vt:lpstr>Wingdings</vt:lpstr>
      <vt:lpstr>Wingdings 2</vt:lpstr>
      <vt:lpstr>SlateVTI</vt:lpstr>
      <vt:lpstr>COVID 19  Travailler et produire en toute Santé Sécurité au Travail</vt:lpstr>
      <vt:lpstr>OBJECTIF</vt:lpstr>
      <vt:lpstr>LA METHODOLOGIE</vt:lpstr>
      <vt:lpstr>Chacun est acteur de sa santé et de celle des autres</vt:lpstr>
      <vt:lpstr>Chacun est acteur de sa santé et de celle des autres</vt:lpstr>
      <vt:lpstr>Chacun est acteur de sa santé et de celle des autres</vt:lpstr>
      <vt:lpstr>Chacun est acteur de sa santé et de celle des autres</vt:lpstr>
      <vt:lpstr>Chacun est acteur de sa santé et de celle des autres</vt:lpstr>
      <vt:lpstr>Chacun est acteur de sa santé et de celle des autres</vt:lpstr>
      <vt:lpstr>Chacun est acteur de sa santé et de celle des autres</vt:lpstr>
      <vt:lpstr>Chacun est acteur de sa santé et de celle des autres</vt:lpstr>
      <vt:lpstr>Chacun est acteur de sa santé et de celle des autres</vt:lpstr>
      <vt:lpstr>Chacun est acteur de sa santé et de celle des autres</vt:lpstr>
      <vt:lpstr>Chacun est acteur de sa santé et de celle des autres</vt:lpstr>
      <vt:lpstr>Chacun est acteur de sa santé et de celle des autres</vt:lpstr>
      <vt:lpstr>Chacun est acteur de sa santé et de celle des autres</vt:lpstr>
      <vt:lpstr>S’organiser pour produire en période de crise</vt:lpstr>
      <vt:lpstr>S’organiser pour produire en période de crise</vt:lpstr>
      <vt:lpstr>S’organiser pour produire en période de crise</vt:lpstr>
      <vt:lpstr>S’organiser pour produire en période de crise</vt:lpstr>
      <vt:lpstr>S’organiser pour produire en période de crise</vt:lpstr>
      <vt:lpstr>S’organiser pour produire en période de crise</vt:lpstr>
      <vt:lpstr>S’organiser pour produire en période de crise</vt:lpstr>
      <vt:lpstr>S’organiser pour produire en période de crise</vt:lpstr>
      <vt:lpstr>S’organiser pour produire en période de crise</vt:lpstr>
      <vt:lpstr>S’organiser pour produire en période de crise</vt:lpstr>
      <vt:lpstr>S’organiser pour produire en période de crise</vt:lpstr>
      <vt:lpstr>S’organiser pour produire en période de crise</vt:lpstr>
      <vt:lpstr>Evaluer les risques tout au long de la chaine de création de valeur</vt:lpstr>
      <vt:lpstr>Evaluer les risques tout au long de la chaine de création de valeur</vt:lpstr>
      <vt:lpstr>Evaluer les risques tout au long de la chaine de création de valeur</vt:lpstr>
      <vt:lpstr>Evaluer les risques tout au long de la chaine de création de valeur</vt:lpstr>
      <vt:lpstr>Evaluer les risques tout au long de la chaine de création de valeur</vt:lpstr>
      <vt:lpstr>Evaluer les risques tout au long de la chaine de création de valeur</vt:lpstr>
      <vt:lpstr>Evaluer les risques tout au long de la chaine de création de valeur</vt:lpstr>
      <vt:lpstr>Evaluer les risques tout au long de la chaine de création de valeur</vt:lpstr>
      <vt:lpstr>Evaluer les risques tout au long de la chaine de création de valeur</vt:lpstr>
      <vt:lpstr>Evaluer les risques tout au long de la chaine de création de valeur</vt:lpstr>
      <vt:lpstr>Evaluer les risques tout au long de la chaine de création de valeur</vt:lpstr>
      <vt:lpstr>Evaluer les risques tout au long de la chaine de création de valeur</vt:lpstr>
      <vt:lpstr>Evaluer les risques tout au long de la chaine de création de valeur</vt:lpstr>
      <vt:lpstr>Agir pour travailler et produire en toute SST</vt:lpstr>
      <vt:lpstr>Agir pour travailler et produire en toute SST</vt:lpstr>
      <vt:lpstr>Agir pour travailler et produire en toute SST</vt:lpstr>
      <vt:lpstr>Agir pour travailler et produire en toute SST</vt:lpstr>
      <vt:lpstr>Agir pour travailler et produire en toute SST</vt:lpstr>
      <vt:lpstr>Agir pour travailler et produire en toute SST</vt:lpstr>
      <vt:lpstr>Agir pour travailler et produire en toute SST</vt:lpstr>
      <vt:lpstr>Agir pour travailler et produire en toute SST</vt:lpstr>
      <vt:lpstr>Agir pour travailler et produire en toute SST</vt:lpstr>
      <vt:lpstr>Agir pour travailler et produire en toute SST</vt:lpstr>
      <vt:lpstr>Agir pour travailler et produire en toute SST</vt:lpstr>
      <vt:lpstr>Agir pour travailler et produire en toute SST</vt:lpstr>
      <vt:lpstr>Agir pour travailler et produire en toute SST</vt:lpstr>
      <vt:lpstr>Agir pour travailler et produire en toute SST</vt:lpstr>
      <vt:lpstr>Agir pour travailler et produire en toute SST</vt:lpstr>
      <vt:lpstr>Agir pour travailler et produire en toute SST</vt:lpstr>
      <vt:lpstr>Agir pour travailler et produire en toute SST</vt:lpstr>
      <vt:lpstr>Agir pour travailler et produire en toute SST</vt:lpstr>
      <vt:lpstr>Agir pour travailler et produire en toute SST</vt:lpstr>
      <vt:lpstr>Agir pour travailler et produire en toute SST</vt:lpstr>
      <vt:lpstr>Communiquer, informer, former</vt:lpstr>
      <vt:lpstr>Communiquer, informer, former</vt:lpstr>
      <vt:lpstr>Communiquer, informer, former</vt:lpstr>
      <vt:lpstr>Communiquer, informer, former</vt:lpstr>
      <vt:lpstr>Communiquer, informer, former</vt:lpstr>
      <vt:lpstr>Piloter les décisions prises, les actions engagées</vt:lpstr>
      <vt:lpstr>Piloter les décisions prises, les actions engagées</vt:lpstr>
      <vt:lpstr>Et après ? Plan de Reprise des Activités</vt:lpstr>
      <vt:lpstr>Et après ? Plan de reprise des activités</vt:lpstr>
      <vt:lpstr>Et après ? Plan de reprise des activités</vt:lpstr>
      <vt:lpstr>Et après ? Constituer ou MAJ du PCA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Trame de Guide Codiv 19</dc:title>
  <dc:creator>Dominique VACHER</dc:creator>
  <cp:lastModifiedBy>Dominique Vacher</cp:lastModifiedBy>
  <cp:revision>285</cp:revision>
  <dcterms:created xsi:type="dcterms:W3CDTF">2020-03-22T08:20:45Z</dcterms:created>
  <dcterms:modified xsi:type="dcterms:W3CDTF">2020-03-30T13:02:19Z</dcterms:modified>
</cp:coreProperties>
</file>